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59" r:id="rId3"/>
    <p:sldId id="342" r:id="rId4"/>
    <p:sldId id="344" r:id="rId5"/>
    <p:sldId id="343" r:id="rId6"/>
    <p:sldId id="345" r:id="rId7"/>
    <p:sldId id="327" r:id="rId8"/>
    <p:sldId id="329" r:id="rId9"/>
    <p:sldId id="340" r:id="rId10"/>
    <p:sldId id="346" r:id="rId11"/>
    <p:sldId id="352" r:id="rId12"/>
    <p:sldId id="363" r:id="rId13"/>
    <p:sldId id="334" r:id="rId14"/>
    <p:sldId id="360" r:id="rId15"/>
    <p:sldId id="361" r:id="rId16"/>
    <p:sldId id="362" r:id="rId17"/>
    <p:sldId id="347" r:id="rId18"/>
    <p:sldId id="353" r:id="rId19"/>
    <p:sldId id="354" r:id="rId20"/>
    <p:sldId id="355" r:id="rId21"/>
    <p:sldId id="310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292">
          <p15:clr>
            <a:srgbClr val="A4A3A4"/>
          </p15:clr>
        </p15:guide>
        <p15:guide id="4" pos="28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A"/>
    <a:srgbClr val="003399"/>
    <a:srgbClr val="002776"/>
    <a:srgbClr val="002164"/>
    <a:srgbClr val="002D86"/>
    <a:srgbClr val="121474"/>
    <a:srgbClr val="3333FF"/>
    <a:srgbClr val="00008E"/>
    <a:srgbClr val="003B76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1188" y="108"/>
      </p:cViewPr>
      <p:guideLst>
        <p:guide orient="horz" pos="2160"/>
        <p:guide pos="2880"/>
        <p:guide orient="horz" pos="4292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-304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98ED0785-8A91-4D52-BA0B-C58B30719822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1E025A33-7A34-43DC-81DA-33F9E17BFE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89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rial Unicode MS" panose="020B0604020202020204" pitchFamily="50" charset="-127"/>
        <a:ea typeface="Arial Unicode MS" panose="020B06040202020202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rial Unicode MS" panose="020B0604020202020204" pitchFamily="50" charset="-127"/>
        <a:ea typeface="Arial Unicode MS" panose="020B06040202020202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rial Unicode MS" panose="020B0604020202020204" pitchFamily="50" charset="-127"/>
        <a:ea typeface="Arial Unicode MS" panose="020B06040202020202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rial Unicode MS" panose="020B0604020202020204" pitchFamily="50" charset="-127"/>
        <a:ea typeface="Arial Unicode MS" panose="020B06040202020202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rial Unicode MS" panose="020B0604020202020204" pitchFamily="50" charset="-127"/>
        <a:ea typeface="Arial Unicode MS" panose="020B06040202020202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5A33-7A34-43DC-81DA-33F9E17BFE8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75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5A33-7A34-43DC-81DA-33F9E17BFE8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75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2238EEA7-2613-4E20-B235-4BF4C30DED9F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6800E3B3-2399-4DBB-94E7-0FC3DB381C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83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2pPr>
            <a:lvl3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3pPr>
            <a:lvl4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4pPr>
            <a:lvl5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2238EEA7-2613-4E20-B235-4BF4C30DED9F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6800E3B3-2399-4DBB-94E7-0FC3DB381C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80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2pPr>
            <a:lvl3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3pPr>
            <a:lvl4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4pPr>
            <a:lvl5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2238EEA7-2613-4E20-B235-4BF4C30DED9F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6800E3B3-2399-4DBB-94E7-0FC3DB381C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957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바닥글 개체 틀 2"/>
          <p:cNvSpPr txBox="1">
            <a:spLocks/>
          </p:cNvSpPr>
          <p:nvPr userDrawn="1"/>
        </p:nvSpPr>
        <p:spPr>
          <a:xfrm>
            <a:off x="-428451" y="6534908"/>
            <a:ext cx="381467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107286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Ⓒ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2017  SOLUM. PROPRIETARY AND CONFIDENTIAL</a:t>
            </a:r>
          </a:p>
        </p:txBody>
      </p:sp>
      <p:pic>
        <p:nvPicPr>
          <p:cNvPr id="11" name="Picture 2" descr="D:\2016\ESL\디자인작업\이미지전달\솔루엠로고 CI\Solu-M 로고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447" y="6534277"/>
            <a:ext cx="1205057" cy="29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53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2"/>
          <p:cNvSpPr txBox="1">
            <a:spLocks/>
          </p:cNvSpPr>
          <p:nvPr userDrawn="1"/>
        </p:nvSpPr>
        <p:spPr>
          <a:xfrm>
            <a:off x="-428451" y="6534908"/>
            <a:ext cx="381467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1072866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Ⓒ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" panose="020B0604020202020204" pitchFamily="34" charset="0"/>
              </a:rPr>
              <a:t>2017  SOLUM. PROPRIETARY AND CONFIDENTIAL</a:t>
            </a:r>
          </a:p>
        </p:txBody>
      </p:sp>
      <p:pic>
        <p:nvPicPr>
          <p:cNvPr id="8" name="Picture 2" descr="D:\2016\ESL\디자인작업\이미지전달\솔루엠로고 CI\Solu-M 로고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447" y="6534277"/>
            <a:ext cx="1205057" cy="29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03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2238EEA7-2613-4E20-B235-4BF4C30DED9F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6800E3B3-2399-4DBB-94E7-0FC3DB381C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91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>
              <a:defRPr sz="24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2pPr>
            <a:lvl3pPr>
              <a:defRPr sz="20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3pPr>
            <a:lvl4pPr>
              <a:defRPr sz="18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4pPr>
            <a:lvl5pPr>
              <a:defRPr sz="18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>
              <a:defRPr sz="24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2pPr>
            <a:lvl3pPr>
              <a:defRPr sz="20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3pPr>
            <a:lvl4pPr>
              <a:defRPr sz="18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4pPr>
            <a:lvl5pPr>
              <a:defRPr sz="18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2238EEA7-2613-4E20-B235-4BF4C30DED9F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6800E3B3-2399-4DBB-94E7-0FC3DB381C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25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>
              <a:defRPr sz="20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2pPr>
            <a:lvl3pPr>
              <a:defRPr sz="18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3pPr>
            <a:lvl4pPr>
              <a:defRPr sz="16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4pPr>
            <a:lvl5pPr>
              <a:defRPr sz="16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>
              <a:defRPr sz="20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2pPr>
            <a:lvl3pPr>
              <a:defRPr sz="18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3pPr>
            <a:lvl4pPr>
              <a:defRPr sz="16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4pPr>
            <a:lvl5pPr>
              <a:defRPr sz="16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2238EEA7-2613-4E20-B235-4BF4C30DED9F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6800E3B3-2399-4DBB-94E7-0FC3DB381C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19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2238EEA7-2613-4E20-B235-4BF4C30DED9F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6800E3B3-2399-4DBB-94E7-0FC3DB381C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146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2238EEA7-2613-4E20-B235-4BF4C30DED9F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6800E3B3-2399-4DBB-94E7-0FC3DB381C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83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>
              <a:defRPr sz="28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2pPr>
            <a:lvl3pPr>
              <a:defRPr sz="24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3pPr>
            <a:lvl4pPr>
              <a:defRPr sz="20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4pPr>
            <a:lvl5pPr>
              <a:defRPr sz="20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2238EEA7-2613-4E20-B235-4BF4C30DED9F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6800E3B3-2399-4DBB-94E7-0FC3DB381C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33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2238EEA7-2613-4E20-B235-4BF4C30DED9F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6800E3B3-2399-4DBB-94E7-0FC3DB381C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83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2238EEA7-2613-4E20-B235-4BF4C30DED9F}" type="datetimeFigureOut">
              <a:rPr lang="ko-KR" altLang="en-US" smtClean="0"/>
              <a:pPr/>
              <a:t>2018-06-13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</a:defRPr>
            </a:lvl1pPr>
          </a:lstStyle>
          <a:p>
            <a:fld id="{6800E3B3-2399-4DBB-94E7-0FC3DB381C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07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 Unicode MS" panose="020B0604020202020204" pitchFamily="50" charset="-127"/>
          <a:ea typeface="Arial Unicode MS" panose="020B06040202020202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7.wdp"/><Relationship Id="rId18" Type="http://schemas.openxmlformats.org/officeDocument/2006/relationships/hyperlink" Target="http://www.free-icons-download.net/tag/bin/" TargetMode="External"/><Relationship Id="rId26" Type="http://schemas.microsoft.com/office/2007/relationships/hdphoto" Target="../media/hdphoto9.wdp"/><Relationship Id="rId3" Type="http://schemas.openxmlformats.org/officeDocument/2006/relationships/hyperlink" Target="https://www.google.co.kr/url?sa=i&amp;rct=j&amp;q=&amp;esrc=s&amp;source=images&amp;cd=&amp;cad=rja&amp;uact=8&amp;ved=0ahUKEwjR44mC0LnSAhVDO7wKHduyAfEQjRwIBw&amp;url=https://www.vecteezy.com/vector-art/102597-rfid-icon&amp;bvm=bv.148747831,d.dGc&amp;psig=AFQjCNGWWpGRcc10NlznftIJUrOYqqqOsQ&amp;ust=1488601063738575" TargetMode="External"/><Relationship Id="rId21" Type="http://schemas.openxmlformats.org/officeDocument/2006/relationships/hyperlink" Target="http://www.google.co.kr/url?sa=i&amp;rct=j&amp;q=&amp;esrc=s&amp;source=images&amp;cd=&amp;cad=rja&amp;uact=8&amp;ved=0ahUKEwj24LD127nSAhVHyrwKHbgeCX8QjRwIBw&amp;url=http://teknoelectro.com/product/tes-t03-eas-rf-anteena/&amp;bvm=bv.148747831,d.dGc&amp;psig=AFQjCNEeGOcCRPGwWdo9pLLjhjTndlGWtg&amp;ust=1488609290742731" TargetMode="External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www.google.co.kr/url?sa=i&amp;rct=j&amp;q=&amp;esrc=s&amp;source=images&amp;cd=&amp;cad=rja&amp;uact=8&amp;ved=0ahUKEwjZtv3o0LnSAhVTOrwKHShKAZsQjRwIBw&amp;url=https://commons.wikimedia.org/wiki/File:Rpb_clothing_icon.svg&amp;bvm=bv.148747831,d.dGc&amp;psig=AFQjCNFFd0VTSvEseOcFDDjGNXUMrtV1Pw&amp;ust=1488600369598565" TargetMode="Externa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.kr/url?sa=i&amp;rct=j&amp;q=&amp;esrc=s&amp;source=images&amp;cd=&amp;cad=rja&amp;uact=8&amp;ved=0ahUKEwiAmbznyrnSAhUEebwKHaCiD9MQjRwIBw&amp;url=https://ctrlable.com/&amp;bvm=bv.148747831,d.dGc&amp;psig=AFQjCNGfWhrO0gXQS3OnyD-dHqc6ulGvqA&amp;ust=1488604676846282" TargetMode="External"/><Relationship Id="rId11" Type="http://schemas.openxmlformats.org/officeDocument/2006/relationships/hyperlink" Target="https://www.google.co.kr/url?sa=i&amp;rct=j&amp;q=&amp;esrc=s&amp;source=images&amp;cd=&amp;cad=rja&amp;uact=8&amp;ved=0ahUKEwj89pOsz-bQAhUKV7wKHQapDzgQjRwIBw&amp;url=https://serialio.com/product/readerwriters/idchamp-1128-bluetooth%C2%AE-uhf-rfid-reader-w-2d-imager&amp;bvm=bv.140915558,bs.1,d.dGo&amp;psig=AFQjCNE4le-6M6TL8IYFbfKN_x9uB2OYww&amp;ust=1481355999793543" TargetMode="External"/><Relationship Id="rId24" Type="http://schemas.openxmlformats.org/officeDocument/2006/relationships/image" Target="../media/image25.png"/><Relationship Id="rId5" Type="http://schemas.microsoft.com/office/2007/relationships/hdphoto" Target="../media/hdphoto5.wdp"/><Relationship Id="rId15" Type="http://schemas.microsoft.com/office/2007/relationships/hdphoto" Target="../media/hdphoto8.wdp"/><Relationship Id="rId23" Type="http://schemas.openxmlformats.org/officeDocument/2006/relationships/hyperlink" Target="http://www.google.co.kr/url?sa=i&amp;rct=j&amp;q=&amp;esrc=s&amp;source=images&amp;cd=&amp;cad=rja&amp;uact=8&amp;ved=0ahUKEwjS6oCx3bnSAhXFTLwKHfN9Ca4QjRwIBw&amp;url=http://www.chrishunt.co/tracks/map.html&amp;bvm=bv.148747831,d.dGc&amp;psig=AFQjCNEJBLVZvHazgkT94fKTdv9b6p8Ejg&amp;ust=1488609691218156" TargetMode="External"/><Relationship Id="rId10" Type="http://schemas.microsoft.com/office/2007/relationships/hdphoto" Target="../media/hdphoto6.wdp"/><Relationship Id="rId19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2.png"/><Relationship Id="rId2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jpeg"/><Relationship Id="rId7" Type="http://schemas.openxmlformats.org/officeDocument/2006/relationships/image" Target="../media/image28.png"/><Relationship Id="rId2" Type="http://schemas.openxmlformats.org/officeDocument/2006/relationships/hyperlink" Target="https://www.google.co.kr/url?sa=i&amp;rct=j&amp;q=&amp;esrc=s&amp;source=images&amp;cd=&amp;cad=rja&amp;uact=8&amp;ved=0ahUKEwiH7ImGndrSAhVDXrwKHRGODiEQjRwIBw&amp;url=https://pointofsale.com/2016051211339/Point-of-Sale-News/Winning-the-Omnichannel-Game-With-a-Single-Stock-Pool.html&amp;bvm=bv.149397726,d.dGc&amp;psig=AFQjCNGY8JKs-EVpgHcCuo0e9YB4UOMJiA&amp;ust=148972606085948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1.png"/><Relationship Id="rId4" Type="http://schemas.openxmlformats.org/officeDocument/2006/relationships/hyperlink" Target="https://www.google.co.kr/url?sa=i&amp;rct=j&amp;q=&amp;esrc=s&amp;source=images&amp;cd=&amp;cad=rja&amp;uact=8&amp;ved=0ahUKEwj89pOsz-bQAhUKV7wKHQapDzgQjRwIBw&amp;url=https://serialio.com/product/readerwriters/idchamp-1128-bluetooth%C2%AE-uhf-rfid-reader-w-2d-imager&amp;bvm=bv.140915558,bs.1,d.dGo&amp;psig=AFQjCNE4le-6M6TL8IYFbfKN_x9uB2OYww&amp;ust=1481355999793543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4" Type="http://schemas.microsoft.com/office/2007/relationships/hdphoto" Target="../media/hdphoto10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google.co.kr/url?sa=i&amp;rct=j&amp;q=&amp;esrc=s&amp;source=images&amp;cd=&amp;cad=rja&amp;uact=8&amp;ved=0ahUKEwj89pOsz-bQAhUKV7wKHQapDzgQjRwIBw&amp;url=https://serialio.com/product/readerwriters/idchamp-1128-bluetooth%C2%AE-uhf-rfid-reader-w-2d-imager&amp;bvm=bv.140915558,bs.1,d.dGo&amp;psig=AFQjCNE4le-6M6TL8IYFbfKN_x9uB2OYww&amp;ust=1481355999793543" TargetMode="External"/><Relationship Id="rId1" Type="http://schemas.openxmlformats.org/officeDocument/2006/relationships/slideLayout" Target="../slideLayouts/slideLayout12.xml"/><Relationship Id="rId6" Type="http://schemas.microsoft.com/office/2007/relationships/hdphoto" Target="../media/hdphoto12.wdp"/><Relationship Id="rId5" Type="http://schemas.openxmlformats.org/officeDocument/2006/relationships/image" Target="../media/image41.png"/><Relationship Id="rId4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www.google.co.kr/url?sa=i&amp;rct=j&amp;q=&amp;esrc=s&amp;source=images&amp;cd=&amp;cad=rja&amp;uact=8&amp;ved=0ahUKEwj89pOsz-bQAhUKV7wKHQapDzgQjRwIBw&amp;url=https://serialio.com/product/readerwriters/idchamp-1128-bluetooth%C2%AE-uhf-rfid-reader-w-2d-imager&amp;bvm=bv.140915558,bs.1,d.dGo&amp;psig=AFQjCNE4le-6M6TL8IYFbfKN_x9uB2OYww&amp;ust=1481355999793543" TargetMode="External"/><Relationship Id="rId18" Type="http://schemas.openxmlformats.org/officeDocument/2006/relationships/hyperlink" Target="http://www.free-icons-download.net/tag/bin/" TargetMode="External"/><Relationship Id="rId26" Type="http://schemas.microsoft.com/office/2007/relationships/hdphoto" Target="../media/hdphoto9.wdp"/><Relationship Id="rId3" Type="http://schemas.openxmlformats.org/officeDocument/2006/relationships/hyperlink" Target="https://www.google.co.kr/url?sa=i&amp;rct=j&amp;q=&amp;esrc=s&amp;source=images&amp;cd=&amp;cad=rja&amp;uact=8&amp;ved=0ahUKEwjR44mC0LnSAhVDO7wKHduyAfEQjRwIBw&amp;url=https://www.vecteezy.com/vector-art/102597-rfid-icon&amp;bvm=bv.148747831,d.dGc&amp;psig=AFQjCNGWWpGRcc10NlznftIJUrOYqqqOsQ&amp;ust=1488601063738575" TargetMode="External"/><Relationship Id="rId21" Type="http://schemas.openxmlformats.org/officeDocument/2006/relationships/hyperlink" Target="http://www.google.co.kr/url?sa=i&amp;rct=j&amp;q=&amp;esrc=s&amp;source=images&amp;cd=&amp;cad=rja&amp;uact=8&amp;ved=0ahUKEwj24LD127nSAhVHyrwKHbgeCX8QjRwIBw&amp;url=http://teknoelectro.com/product/tes-t03-eas-rf-anteena/&amp;bvm=bv.148747831,d.dGc&amp;psig=AFQjCNEeGOcCRPGwWdo9pLLjhjTndlGWtg&amp;ust=1488609290742731" TargetMode="External"/><Relationship Id="rId7" Type="http://schemas.openxmlformats.org/officeDocument/2006/relationships/image" Target="../media/image17.png"/><Relationship Id="rId12" Type="http://schemas.microsoft.com/office/2007/relationships/hdphoto" Target="../media/hdphoto6.wdp"/><Relationship Id="rId17" Type="http://schemas.microsoft.com/office/2007/relationships/hdphoto" Target="../media/hdphoto8.wdp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.kr/url?sa=i&amp;rct=j&amp;q=&amp;esrc=s&amp;source=images&amp;cd=&amp;cad=rja&amp;uact=8&amp;ved=0ahUKEwiAmbznyrnSAhUEebwKHaCiD9MQjRwIBw&amp;url=https://ctrlable.com/&amp;bvm=bv.148747831,d.dGc&amp;psig=AFQjCNGfWhrO0gXQS3OnyD-dHqc6ulGvqA&amp;ust=1488604676846282" TargetMode="External"/><Relationship Id="rId11" Type="http://schemas.openxmlformats.org/officeDocument/2006/relationships/image" Target="../media/image20.png"/><Relationship Id="rId24" Type="http://schemas.openxmlformats.org/officeDocument/2006/relationships/image" Target="../media/image25.png"/><Relationship Id="rId5" Type="http://schemas.microsoft.com/office/2007/relationships/hdphoto" Target="../media/hdphoto5.wdp"/><Relationship Id="rId15" Type="http://schemas.microsoft.com/office/2007/relationships/hdphoto" Target="../media/hdphoto7.wdp"/><Relationship Id="rId23" Type="http://schemas.openxmlformats.org/officeDocument/2006/relationships/hyperlink" Target="http://www.google.co.kr/url?sa=i&amp;rct=j&amp;q=&amp;esrc=s&amp;source=images&amp;cd=&amp;cad=rja&amp;uact=8&amp;ved=0ahUKEwjS6oCx3bnSAhXFTLwKHfN9Ca4QjRwIBw&amp;url=http://www.chrishunt.co/tracks/map.html&amp;bvm=bv.148747831,d.dGc&amp;psig=AFQjCNEJBLVZvHazgkT94fKTdv9b6p8Ejg&amp;ust=1488609691218156" TargetMode="External"/><Relationship Id="rId10" Type="http://schemas.openxmlformats.org/officeDocument/2006/relationships/image" Target="../media/image19.png"/><Relationship Id="rId19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hyperlink" Target="https://www.google.co.kr/url?sa=i&amp;rct=j&amp;q=&amp;esrc=s&amp;source=images&amp;cd=&amp;cad=rja&amp;uact=8&amp;ved=0ahUKEwjZtv3o0LnSAhVTOrwKHShKAZsQjRwIBw&amp;url=https://commons.wikimedia.org/wiki/File:Rpb_clothing_icon.svg&amp;bvm=bv.148747831,d.dGc&amp;psig=AFQjCNFFd0VTSvEseOcFDDjGNXUMrtV1Pw&amp;ust=1488600369598565" TargetMode="External"/><Relationship Id="rId14" Type="http://schemas.openxmlformats.org/officeDocument/2006/relationships/image" Target="../media/image21.png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istrator\AppData\Local\Microsoft\Windows\Temporary Internet Files\Content.IE5\OJ0K2D2I\Solu-M CI (AI).-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67" y="6093296"/>
            <a:ext cx="1561788" cy="3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744554" y="3861048"/>
            <a:ext cx="3501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RFID ITEM LABEL PROPOSAL </a:t>
            </a:r>
          </a:p>
        </p:txBody>
      </p:sp>
      <p:pic>
        <p:nvPicPr>
          <p:cNvPr id="6" name="Picture 2" descr="C:\Users\Administrator\AppData\Local\Microsoft\Windows\Temporary Internet Files\Content.IE5\RN5G2PFU\ES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398" y="1331476"/>
            <a:ext cx="3248705" cy="186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023695" y="5241974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2017. 3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06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STORE PROCESS2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905" y="797803"/>
            <a:ext cx="597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STORE OPERATION MAP (SOURCE-TAGGING)</a:t>
            </a:r>
            <a:endParaRPr lang="ko-KR" altLang="en-US" sz="2000" u="sn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318" name="타원 317"/>
          <p:cNvSpPr/>
          <p:nvPr/>
        </p:nvSpPr>
        <p:spPr>
          <a:xfrm>
            <a:off x="179512" y="5337261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1736" y="5294238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Label attachment in factory</a:t>
            </a:r>
          </a:p>
          <a:p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Label multi-assignment with RFID</a:t>
            </a:r>
          </a:p>
        </p:txBody>
      </p:sp>
      <p:sp>
        <p:nvSpPr>
          <p:cNvPr id="319" name="타원 318"/>
          <p:cNvSpPr/>
          <p:nvPr/>
        </p:nvSpPr>
        <p:spPr>
          <a:xfrm>
            <a:off x="179512" y="6233021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직사각형 319"/>
          <p:cNvSpPr/>
          <p:nvPr/>
        </p:nvSpPr>
        <p:spPr>
          <a:xfrm>
            <a:off x="471736" y="6214437"/>
            <a:ext cx="19607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In-out counting with RFID 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타원 322"/>
          <p:cNvSpPr/>
          <p:nvPr/>
        </p:nvSpPr>
        <p:spPr>
          <a:xfrm>
            <a:off x="3275856" y="5317110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4" name="직사각형 323"/>
          <p:cNvSpPr/>
          <p:nvPr/>
        </p:nvSpPr>
        <p:spPr>
          <a:xfrm>
            <a:off x="3563924" y="5295444"/>
            <a:ext cx="2599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Detachment &amp; payment with RFID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Label de-activation with RFID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타원 325"/>
          <p:cNvSpPr/>
          <p:nvPr/>
        </p:nvSpPr>
        <p:spPr>
          <a:xfrm>
            <a:off x="3275856" y="6125483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" name="직사각형 326"/>
          <p:cNvSpPr/>
          <p:nvPr/>
        </p:nvSpPr>
        <p:spPr>
          <a:xfrm>
            <a:off x="3581400" y="6109647"/>
            <a:ext cx="25474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Collect &amp; send to circulation center</a:t>
            </a:r>
          </a:p>
        </p:txBody>
      </p:sp>
      <p:sp>
        <p:nvSpPr>
          <p:cNvPr id="335" name="타원 334"/>
          <p:cNvSpPr/>
          <p:nvPr/>
        </p:nvSpPr>
        <p:spPr>
          <a:xfrm>
            <a:off x="6340396" y="5848269"/>
            <a:ext cx="221321" cy="22132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직사각형 335"/>
          <p:cNvSpPr/>
          <p:nvPr/>
        </p:nvSpPr>
        <p:spPr>
          <a:xfrm>
            <a:off x="6625047" y="5805264"/>
            <a:ext cx="2168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Automated price update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Real-time inventory tracking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Product location indicator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79728" y="5157192"/>
            <a:ext cx="83466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156459" y="1484784"/>
            <a:ext cx="6375981" cy="29147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23528" y="1795262"/>
            <a:ext cx="1627909" cy="9340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170487" y="1781057"/>
            <a:ext cx="3354015" cy="24471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287383" y="1781224"/>
            <a:ext cx="1702007" cy="24471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448410" y="3024831"/>
            <a:ext cx="909379" cy="13075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6" descr="RFID icon에 대한 이미지 검색결과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43" b="100000" l="2000" r="23786">
                        <a14:foregroundMark x1="12714" y1="44898" x2="13071" y2="61531"/>
                        <a14:foregroundMark x1="7643" y1="62449" x2="18500" y2="62449"/>
                        <a14:foregroundMark x1="6357" y1="62857" x2="6714" y2="86531"/>
                        <a14:foregroundMark x1="6643" y1="87245" x2="19000" y2="87449"/>
                        <a14:foregroundMark x1="19000" y1="61939" x2="19286" y2="85612"/>
                        <a14:foregroundMark x1="9357" y1="62449" x2="16286" y2="85000"/>
                        <a14:foregroundMark x1="15929" y1="62143" x2="10000" y2="84286"/>
                        <a14:foregroundMark x1="7929" y1="66531" x2="13214" y2="73367"/>
                        <a14:foregroundMark x1="15000" y1="65816" x2="16214" y2="81122"/>
                        <a14:foregroundMark x1="9214" y1="69286" x2="8786" y2="86020"/>
                        <a14:foregroundMark x1="10071" y1="67449" x2="12714" y2="79286"/>
                        <a14:foregroundMark x1="12929" y1="63265" x2="13857" y2="84898"/>
                        <a14:foregroundMark x1="10214" y1="85204" x2="17714" y2="64490"/>
                        <a14:foregroundMark x1="17714" y1="71939" x2="8571" y2="73367"/>
                        <a14:foregroundMark x1="7786" y1="70408" x2="17357" y2="69898"/>
                        <a14:foregroundMark x1="15643" y1="63265" x2="17214" y2="82449"/>
                        <a14:foregroundMark x1="17214" y1="84490" x2="9214" y2="83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0" t="43271" r="78335" b="9008"/>
          <a:stretch/>
        </p:blipFill>
        <p:spPr bwMode="auto">
          <a:xfrm>
            <a:off x="6681746" y="3325026"/>
            <a:ext cx="596131" cy="11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876539" y="2882234"/>
            <a:ext cx="465429" cy="690782"/>
            <a:chOff x="2931669" y="2178662"/>
            <a:chExt cx="1460718" cy="2167971"/>
          </a:xfrm>
        </p:grpSpPr>
        <p:pic>
          <p:nvPicPr>
            <p:cNvPr id="17410" name="Picture 2" descr="zigbee icon png에 대한 이미지 검색결과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244788" y="3420400"/>
              <a:ext cx="926232" cy="92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C:\Users\user\Desktop\제품이미지_low\Gatewa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669" y="2178662"/>
              <a:ext cx="1460718" cy="143026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4763114" y="2003604"/>
            <a:ext cx="465429" cy="693915"/>
            <a:chOff x="2931669" y="2680544"/>
            <a:chExt cx="1460718" cy="2177806"/>
          </a:xfrm>
        </p:grpSpPr>
        <p:pic>
          <p:nvPicPr>
            <p:cNvPr id="71" name="Picture 2" descr="zigbee icon png에 대한 이미지 검색결과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244787" y="3932117"/>
              <a:ext cx="926233" cy="92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C:\Users\user\Desktop\제품이미지_low\Gatewa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669" y="2680544"/>
              <a:ext cx="1460718" cy="14302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그룹 78"/>
          <p:cNvGrpSpPr/>
          <p:nvPr/>
        </p:nvGrpSpPr>
        <p:grpSpPr>
          <a:xfrm>
            <a:off x="6469743" y="2003605"/>
            <a:ext cx="465429" cy="693916"/>
            <a:chOff x="2931669" y="2680544"/>
            <a:chExt cx="1460718" cy="2177806"/>
          </a:xfrm>
        </p:grpSpPr>
        <p:pic>
          <p:nvPicPr>
            <p:cNvPr id="80" name="Picture 2" descr="zigbee icon png에 대한 이미지 검색결과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244787" y="3932117"/>
              <a:ext cx="926233" cy="92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C:\Users\user\Desktop\제품이미지_low\Gatewa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669" y="2680544"/>
              <a:ext cx="1460718" cy="14302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3525842" y="1811573"/>
            <a:ext cx="683980" cy="802779"/>
            <a:chOff x="4134105" y="1878393"/>
            <a:chExt cx="752378" cy="883057"/>
          </a:xfrm>
        </p:grpSpPr>
        <p:pic>
          <p:nvPicPr>
            <p:cNvPr id="63" name="Picture 6" descr="RFID icon에 대한 이미지 검색결과">
              <a:hlinkClick r:id="rId3"/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22" b="28061" l="39143" r="66929">
                          <a14:foregroundMark x1="43000" y1="20612" x2="42929" y2="24898"/>
                          <a14:foregroundMark x1="46071" y1="20612" x2="46286" y2="24694"/>
                          <a14:foregroundMark x1="50000" y1="20000" x2="50286" y2="20000"/>
                          <a14:foregroundMark x1="50071" y1="20510" x2="50143" y2="23878"/>
                          <a14:foregroundMark x1="52000" y1="20612" x2="52000" y2="23571"/>
                          <a14:foregroundMark x1="53857" y1="17449" x2="53857" y2="17449"/>
                          <a14:foregroundMark x1="55000" y1="15102" x2="55000" y2="15102"/>
                          <a14:foregroundMark x1="55500" y1="12959" x2="55500" y2="12959"/>
                          <a14:foregroundMark x1="58571" y1="16633" x2="58571" y2="16633"/>
                          <a14:foregroundMark x1="57357" y1="18469" x2="57357" y2="18469"/>
                          <a14:foregroundMark x1="55714" y1="19490" x2="55714" y2="19490"/>
                          <a14:foregroundMark x1="57143" y1="11224" x2="57143" y2="11224"/>
                          <a14:foregroundMark x1="58643" y1="13571" x2="58643" y2="13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98" t="8292" r="36984" b="72810"/>
            <a:stretch/>
          </p:blipFill>
          <p:spPr bwMode="auto">
            <a:xfrm>
              <a:off x="4211960" y="1878393"/>
              <a:ext cx="419774" cy="254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2" descr="rfid barcode scanner에 대한 이미지 검색결과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22" b="94556" l="1078" r="100000">
                          <a14:foregroundMark x1="24892" y1="18444" x2="80927" y2="12000"/>
                          <a14:foregroundMark x1="26078" y1="42222" x2="68319" y2="52333"/>
                          <a14:foregroundMark x1="96444" y1="40667" x2="80603" y2="61222"/>
                          <a14:foregroundMark x1="77478" y1="44556" x2="97845" y2="59778"/>
                          <a14:foregroundMark x1="80819" y1="55111" x2="66379" y2="86111"/>
                          <a14:foregroundMark x1="22414" y1="47667" x2="32543" y2="77111"/>
                          <a14:foregroundMark x1="16056" y1="58556" x2="39116" y2="72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105" y="2031304"/>
              <a:ext cx="752378" cy="7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1" name="직사각형 170"/>
          <p:cNvSpPr/>
          <p:nvPr/>
        </p:nvSpPr>
        <p:spPr>
          <a:xfrm>
            <a:off x="323528" y="3933056"/>
            <a:ext cx="1627909" cy="9340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623646" y="4259257"/>
            <a:ext cx="160527" cy="302859"/>
            <a:chOff x="7358304" y="4131221"/>
            <a:chExt cx="176580" cy="333145"/>
          </a:xfrm>
        </p:grpSpPr>
        <p:sp>
          <p:nvSpPr>
            <p:cNvPr id="180" name="모서리가 둥근 직사각형 179"/>
            <p:cNvSpPr/>
            <p:nvPr/>
          </p:nvSpPr>
          <p:spPr>
            <a:xfrm>
              <a:off x="7358304" y="4131221"/>
              <a:ext cx="176580" cy="333145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7392940" y="4347726"/>
              <a:ext cx="109642" cy="8343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900737" y="4259257"/>
            <a:ext cx="160527" cy="302859"/>
            <a:chOff x="7358304" y="4131221"/>
            <a:chExt cx="176580" cy="333145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7358304" y="4131221"/>
              <a:ext cx="176580" cy="333145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7392940" y="4347726"/>
              <a:ext cx="109642" cy="8343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1177828" y="4259257"/>
            <a:ext cx="160527" cy="302859"/>
            <a:chOff x="7358304" y="4131221"/>
            <a:chExt cx="176580" cy="333145"/>
          </a:xfrm>
        </p:grpSpPr>
        <p:sp>
          <p:nvSpPr>
            <p:cNvPr id="192" name="모서리가 둥근 직사각형 191"/>
            <p:cNvSpPr/>
            <p:nvPr/>
          </p:nvSpPr>
          <p:spPr>
            <a:xfrm>
              <a:off x="7358304" y="4131221"/>
              <a:ext cx="176580" cy="333145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모서리가 둥근 직사각형 192"/>
            <p:cNvSpPr/>
            <p:nvPr/>
          </p:nvSpPr>
          <p:spPr>
            <a:xfrm>
              <a:off x="7392940" y="4347726"/>
              <a:ext cx="109642" cy="8343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7" name="그룹 196"/>
          <p:cNvGrpSpPr/>
          <p:nvPr/>
        </p:nvGrpSpPr>
        <p:grpSpPr>
          <a:xfrm>
            <a:off x="1454919" y="4259257"/>
            <a:ext cx="160527" cy="302859"/>
            <a:chOff x="7358304" y="4131221"/>
            <a:chExt cx="176580" cy="333145"/>
          </a:xfrm>
        </p:grpSpPr>
        <p:sp>
          <p:nvSpPr>
            <p:cNvPr id="198" name="모서리가 둥근 직사각형 197"/>
            <p:cNvSpPr/>
            <p:nvPr/>
          </p:nvSpPr>
          <p:spPr>
            <a:xfrm>
              <a:off x="7358304" y="4131221"/>
              <a:ext cx="176580" cy="333145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모서리가 둥근 직사각형 198"/>
            <p:cNvSpPr/>
            <p:nvPr/>
          </p:nvSpPr>
          <p:spPr>
            <a:xfrm>
              <a:off x="7392940" y="4347726"/>
              <a:ext cx="109642" cy="8343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0" name="오른쪽 화살표 199"/>
          <p:cNvSpPr/>
          <p:nvPr/>
        </p:nvSpPr>
        <p:spPr>
          <a:xfrm>
            <a:off x="1829150" y="2095895"/>
            <a:ext cx="654618" cy="23938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/오른쪽 화살표 19"/>
          <p:cNvSpPr/>
          <p:nvPr/>
        </p:nvSpPr>
        <p:spPr>
          <a:xfrm>
            <a:off x="3641366" y="3521356"/>
            <a:ext cx="822878" cy="196385"/>
          </a:xfrm>
          <a:prstGeom prst="left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6" descr="RFID icon에 대한 이미지 검색결과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2143" b="100000" l="2000" r="23786">
                        <a14:foregroundMark x1="12714" y1="44898" x2="13071" y2="61531"/>
                        <a14:foregroundMark x1="7643" y1="62449" x2="18500" y2="62449"/>
                        <a14:foregroundMark x1="6357" y1="62857" x2="6714" y2="86531"/>
                        <a14:foregroundMark x1="6643" y1="87245" x2="19000" y2="87449"/>
                        <a14:foregroundMark x1="19000" y1="61939" x2="19286" y2="85612"/>
                        <a14:foregroundMark x1="9357" y1="62449" x2="16286" y2="85000"/>
                        <a14:foregroundMark x1="15929" y1="62143" x2="10000" y2="84286"/>
                        <a14:foregroundMark x1="7929" y1="66531" x2="13214" y2="73367"/>
                        <a14:foregroundMark x1="15000" y1="65816" x2="16214" y2="81122"/>
                        <a14:foregroundMark x1="9214" y1="69286" x2="8786" y2="86020"/>
                        <a14:foregroundMark x1="10071" y1="67449" x2="12714" y2="79286"/>
                        <a14:foregroundMark x1="12929" y1="63265" x2="13857" y2="84898"/>
                        <a14:foregroundMark x1="10214" y1="85204" x2="17714" y2="64490"/>
                        <a14:foregroundMark x1="17714" y1="71939" x2="8571" y2="73367"/>
                        <a14:foregroundMark x1="7786" y1="70408" x2="17357" y2="69898"/>
                        <a14:foregroundMark x1="15643" y1="63265" x2="17214" y2="82449"/>
                        <a14:foregroundMark x1="17214" y1="84490" x2="9214" y2="83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0" t="43271" r="78335" b="9008"/>
          <a:stretch/>
        </p:blipFill>
        <p:spPr bwMode="auto">
          <a:xfrm>
            <a:off x="3776322" y="2917451"/>
            <a:ext cx="596131" cy="11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2559050" y="2003605"/>
            <a:ext cx="594723" cy="569495"/>
            <a:chOff x="-221593" y="5208290"/>
            <a:chExt cx="654195" cy="626444"/>
          </a:xfrm>
        </p:grpSpPr>
        <p:pic>
          <p:nvPicPr>
            <p:cNvPr id="204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5" name="그룹 204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06" name="모서리가 둥근 직사각형 205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모서리가 둥근 직사각형 206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8" name="그룹 207"/>
          <p:cNvGrpSpPr/>
          <p:nvPr/>
        </p:nvGrpSpPr>
        <p:grpSpPr>
          <a:xfrm>
            <a:off x="2697595" y="2003605"/>
            <a:ext cx="594723" cy="569495"/>
            <a:chOff x="-221593" y="5208290"/>
            <a:chExt cx="654195" cy="626444"/>
          </a:xfrm>
        </p:grpSpPr>
        <p:pic>
          <p:nvPicPr>
            <p:cNvPr id="209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0" name="그룹 209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11" name="모서리가 둥근 직사각형 210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모서리가 둥근 직사각형 211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3" name="그룹 212"/>
          <p:cNvGrpSpPr/>
          <p:nvPr/>
        </p:nvGrpSpPr>
        <p:grpSpPr>
          <a:xfrm>
            <a:off x="2836141" y="2003605"/>
            <a:ext cx="594723" cy="569495"/>
            <a:chOff x="-221593" y="5208290"/>
            <a:chExt cx="654195" cy="626444"/>
          </a:xfrm>
        </p:grpSpPr>
        <p:pic>
          <p:nvPicPr>
            <p:cNvPr id="214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5" name="그룹 214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16" name="모서리가 둥근 직사각형 215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모서리가 둥근 직사각형 216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/>
          <p:cNvGrpSpPr/>
          <p:nvPr/>
        </p:nvGrpSpPr>
        <p:grpSpPr>
          <a:xfrm>
            <a:off x="2974686" y="2003605"/>
            <a:ext cx="594723" cy="569495"/>
            <a:chOff x="-221593" y="5208290"/>
            <a:chExt cx="654195" cy="626444"/>
          </a:xfrm>
        </p:grpSpPr>
        <p:pic>
          <p:nvPicPr>
            <p:cNvPr id="219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0" name="그룹 219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21" name="모서리가 둥근 직사각형 220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모서리가 둥근 직사각형 221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3" name="그룹 232"/>
          <p:cNvGrpSpPr/>
          <p:nvPr/>
        </p:nvGrpSpPr>
        <p:grpSpPr>
          <a:xfrm>
            <a:off x="3569409" y="3830034"/>
            <a:ext cx="594723" cy="569495"/>
            <a:chOff x="-221593" y="5208290"/>
            <a:chExt cx="654195" cy="626444"/>
          </a:xfrm>
        </p:grpSpPr>
        <p:pic>
          <p:nvPicPr>
            <p:cNvPr id="234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5" name="그룹 234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36" name="모서리가 둥근 직사각형 235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모서리가 둥근 직사각형 236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8" name="그룹 237"/>
          <p:cNvGrpSpPr/>
          <p:nvPr/>
        </p:nvGrpSpPr>
        <p:grpSpPr>
          <a:xfrm>
            <a:off x="3707954" y="3830034"/>
            <a:ext cx="594723" cy="569495"/>
            <a:chOff x="-221593" y="5208290"/>
            <a:chExt cx="654195" cy="626444"/>
          </a:xfrm>
        </p:grpSpPr>
        <p:pic>
          <p:nvPicPr>
            <p:cNvPr id="239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0" name="그룹 239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41" name="모서리가 둥근 직사각형 240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모서리가 둥근 직사각형 241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3" name="그룹 242"/>
          <p:cNvGrpSpPr/>
          <p:nvPr/>
        </p:nvGrpSpPr>
        <p:grpSpPr>
          <a:xfrm>
            <a:off x="3846500" y="3830034"/>
            <a:ext cx="594723" cy="569495"/>
            <a:chOff x="-221593" y="5208290"/>
            <a:chExt cx="654195" cy="626444"/>
          </a:xfrm>
        </p:grpSpPr>
        <p:pic>
          <p:nvPicPr>
            <p:cNvPr id="244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5" name="그룹 244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46" name="모서리가 둥근 직사각형 245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모서리가 둥근 직사각형 246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3985045" y="3830034"/>
            <a:ext cx="594723" cy="569495"/>
            <a:chOff x="-221593" y="5208290"/>
            <a:chExt cx="654195" cy="626444"/>
          </a:xfrm>
        </p:grpSpPr>
        <p:pic>
          <p:nvPicPr>
            <p:cNvPr id="249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0" name="그룹 249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51" name="모서리가 둥근 직사각형 250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모서리가 둥근 직사각형 251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78" name="그룹 277"/>
          <p:cNvGrpSpPr/>
          <p:nvPr/>
        </p:nvGrpSpPr>
        <p:grpSpPr>
          <a:xfrm>
            <a:off x="6387942" y="3212975"/>
            <a:ext cx="1157263" cy="1017483"/>
            <a:chOff x="38991" y="5034058"/>
            <a:chExt cx="1272989" cy="1119233"/>
          </a:xfrm>
        </p:grpSpPr>
        <p:pic>
          <p:nvPicPr>
            <p:cNvPr id="279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85" y="5034058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0" name="그룹 279"/>
            <p:cNvGrpSpPr/>
            <p:nvPr/>
          </p:nvGrpSpPr>
          <p:grpSpPr>
            <a:xfrm>
              <a:off x="38991" y="5820146"/>
              <a:ext cx="176580" cy="333145"/>
              <a:chOff x="7532480" y="4449778"/>
              <a:chExt cx="176580" cy="333145"/>
            </a:xfrm>
          </p:grpSpPr>
          <p:sp>
            <p:nvSpPr>
              <p:cNvPr id="281" name="모서리가 둥근 직사각형 280"/>
              <p:cNvSpPr/>
              <p:nvPr/>
            </p:nvSpPr>
            <p:spPr>
              <a:xfrm>
                <a:off x="7532480" y="4449778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모서리가 둥근 직사각형 281"/>
              <p:cNvSpPr/>
              <p:nvPr/>
            </p:nvSpPr>
            <p:spPr>
              <a:xfrm>
                <a:off x="7567116" y="4666282"/>
                <a:ext cx="109640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412" name="Picture 4" descr="bin icon에 대한 이미지 검색결과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065" y="4014437"/>
            <a:ext cx="776950" cy="7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5" name="아래로 구부러진 화살표 304"/>
          <p:cNvSpPr/>
          <p:nvPr/>
        </p:nvSpPr>
        <p:spPr>
          <a:xfrm rot="10800000" flipV="1">
            <a:off x="5870345" y="3824330"/>
            <a:ext cx="533130" cy="292171"/>
          </a:xfrm>
          <a:prstGeom prst="curvedDownArrow">
            <a:avLst>
              <a:gd name="adj1" fmla="val 25000"/>
              <a:gd name="adj2" fmla="val 50000"/>
              <a:gd name="adj3" fmla="val 22627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6" name="Picture 2" descr="C:\Users\Administrator\Desktop\SoluM CI\Solum Logo_V2.png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026" y="3994163"/>
            <a:ext cx="738714" cy="1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73102" y="1484784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Factory</a:t>
            </a:r>
            <a:endParaRPr lang="ko-KR" altLang="en-US" sz="1400" dirty="0"/>
          </a:p>
        </p:txBody>
      </p:sp>
      <p:sp>
        <p:nvSpPr>
          <p:cNvPr id="307" name="직사각형 306"/>
          <p:cNvSpPr/>
          <p:nvPr/>
        </p:nvSpPr>
        <p:spPr>
          <a:xfrm>
            <a:off x="2523253" y="1484784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Stock Room</a:t>
            </a:r>
            <a:endParaRPr lang="ko-KR" altLang="en-US" sz="1400" dirty="0"/>
          </a:p>
        </p:txBody>
      </p:sp>
      <p:sp>
        <p:nvSpPr>
          <p:cNvPr id="308" name="직사각형 307"/>
          <p:cNvSpPr/>
          <p:nvPr/>
        </p:nvSpPr>
        <p:spPr>
          <a:xfrm>
            <a:off x="5480449" y="1484784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Store</a:t>
            </a:r>
            <a:endParaRPr lang="ko-KR" altLang="en-US" sz="1400" dirty="0"/>
          </a:p>
        </p:txBody>
      </p:sp>
      <p:sp>
        <p:nvSpPr>
          <p:cNvPr id="309" name="타원 308"/>
          <p:cNvSpPr/>
          <p:nvPr/>
        </p:nvSpPr>
        <p:spPr>
          <a:xfrm>
            <a:off x="2563188" y="1893207"/>
            <a:ext cx="201201" cy="2012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310" name="타원 309"/>
          <p:cNvSpPr/>
          <p:nvPr/>
        </p:nvSpPr>
        <p:spPr>
          <a:xfrm>
            <a:off x="3496019" y="3789231"/>
            <a:ext cx="201201" cy="2012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312" name="타원 311"/>
          <p:cNvSpPr/>
          <p:nvPr/>
        </p:nvSpPr>
        <p:spPr>
          <a:xfrm>
            <a:off x="6702594" y="3569022"/>
            <a:ext cx="201201" cy="2012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313" name="타원 312"/>
          <p:cNvSpPr/>
          <p:nvPr/>
        </p:nvSpPr>
        <p:spPr>
          <a:xfrm>
            <a:off x="5620730" y="4040550"/>
            <a:ext cx="201201" cy="2012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314" name="타원 313"/>
          <p:cNvSpPr/>
          <p:nvPr/>
        </p:nvSpPr>
        <p:spPr>
          <a:xfrm>
            <a:off x="6408015" y="1967698"/>
            <a:ext cx="201201" cy="20120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8</a:t>
            </a:r>
            <a:endParaRPr lang="ko-KR" altLang="en-US" sz="1200" b="1" dirty="0"/>
          </a:p>
        </p:txBody>
      </p:sp>
      <p:sp>
        <p:nvSpPr>
          <p:cNvPr id="315" name="타원 314"/>
          <p:cNvSpPr/>
          <p:nvPr/>
        </p:nvSpPr>
        <p:spPr>
          <a:xfrm>
            <a:off x="4709562" y="1967698"/>
            <a:ext cx="201201" cy="20120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8</a:t>
            </a:r>
            <a:endParaRPr lang="ko-KR" altLang="en-US" sz="1200" b="1" dirty="0"/>
          </a:p>
        </p:txBody>
      </p:sp>
      <p:sp>
        <p:nvSpPr>
          <p:cNvPr id="317" name="타원 316"/>
          <p:cNvSpPr/>
          <p:nvPr/>
        </p:nvSpPr>
        <p:spPr>
          <a:xfrm>
            <a:off x="2797966" y="2852936"/>
            <a:ext cx="201201" cy="20120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8</a:t>
            </a:r>
            <a:endParaRPr lang="ko-KR" altLang="en-US" sz="1200" b="1" dirty="0"/>
          </a:p>
        </p:txBody>
      </p:sp>
      <p:sp>
        <p:nvSpPr>
          <p:cNvPr id="325" name="아래로 구부러진 화살표 324"/>
          <p:cNvSpPr/>
          <p:nvPr/>
        </p:nvSpPr>
        <p:spPr>
          <a:xfrm rot="9641039" flipH="1" flipV="1">
            <a:off x="7282511" y="2996960"/>
            <a:ext cx="928616" cy="292171"/>
          </a:xfrm>
          <a:prstGeom prst="curvedDownArrow">
            <a:avLst>
              <a:gd name="adj1" fmla="val 25000"/>
              <a:gd name="adj2" fmla="val 50000"/>
              <a:gd name="adj3" fmla="val 22627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오른쪽 화살표 18"/>
          <p:cNvSpPr/>
          <p:nvPr/>
        </p:nvSpPr>
        <p:spPr>
          <a:xfrm rot="16200000">
            <a:off x="504460" y="3123009"/>
            <a:ext cx="1294260" cy="23938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직사각형 336"/>
          <p:cNvSpPr/>
          <p:nvPr/>
        </p:nvSpPr>
        <p:spPr>
          <a:xfrm>
            <a:off x="6434780" y="3002963"/>
            <a:ext cx="801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Cashier</a:t>
            </a:r>
            <a:endParaRPr lang="ko-KR" altLang="en-US" sz="1400" dirty="0"/>
          </a:p>
        </p:txBody>
      </p:sp>
      <p:pic>
        <p:nvPicPr>
          <p:cNvPr id="17420" name="Picture 12" descr="security antenna png에 대한 이미지 검색결과">
            <a:hlinkClick r:id="rId21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222837"/>
            <a:ext cx="1472258" cy="150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5328273" y="2567027"/>
            <a:ext cx="1043927" cy="871346"/>
            <a:chOff x="5408232" y="2789000"/>
            <a:chExt cx="1043927" cy="871346"/>
          </a:xfrm>
        </p:grpSpPr>
        <p:grpSp>
          <p:nvGrpSpPr>
            <p:cNvPr id="258" name="그룹 257"/>
            <p:cNvGrpSpPr/>
            <p:nvPr/>
          </p:nvGrpSpPr>
          <p:grpSpPr>
            <a:xfrm>
              <a:off x="5572871" y="2917211"/>
              <a:ext cx="594723" cy="569496"/>
              <a:chOff x="-221595" y="5208290"/>
              <a:chExt cx="654195" cy="626445"/>
            </a:xfrm>
          </p:grpSpPr>
          <p:pic>
            <p:nvPicPr>
              <p:cNvPr id="259" name="Picture 8" descr="cloth icon png에 대한 이미지 검색결과">
                <a:hlinkClick r:id="rId16"/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21595" y="5208290"/>
                <a:ext cx="654195" cy="575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60" name="그룹 259"/>
              <p:cNvGrpSpPr/>
              <p:nvPr/>
            </p:nvGrpSpPr>
            <p:grpSpPr>
              <a:xfrm>
                <a:off x="-135184" y="5501590"/>
                <a:ext cx="176580" cy="333145"/>
                <a:chOff x="7358305" y="4131222"/>
                <a:chExt cx="176580" cy="333145"/>
              </a:xfrm>
            </p:grpSpPr>
            <p:sp>
              <p:nvSpPr>
                <p:cNvPr id="261" name="모서리가 둥근 직사각형 260"/>
                <p:cNvSpPr/>
                <p:nvPr/>
              </p:nvSpPr>
              <p:spPr>
                <a:xfrm>
                  <a:off x="7358305" y="4131222"/>
                  <a:ext cx="176580" cy="333145"/>
                </a:xfrm>
                <a:prstGeom prst="roundRect">
                  <a:avLst/>
                </a:prstGeom>
                <a:solidFill>
                  <a:schemeClr val="tx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모서리가 둥근 직사각형 261"/>
                <p:cNvSpPr/>
                <p:nvPr/>
              </p:nvSpPr>
              <p:spPr>
                <a:xfrm>
                  <a:off x="7392940" y="4347726"/>
                  <a:ext cx="109642" cy="83433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/>
            <p:cNvSpPr txBox="1"/>
            <p:nvPr/>
          </p:nvSpPr>
          <p:spPr>
            <a:xfrm>
              <a:off x="5408232" y="3444902"/>
              <a:ext cx="10439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</a:rPr>
                <a:t>$5.44 </a:t>
              </a:r>
              <a:r>
                <a:rPr lang="en-US" altLang="ko-KR" sz="800" b="1" dirty="0">
                  <a:solidFill>
                    <a:srgbClr val="FF0000"/>
                  </a:solidFill>
                  <a:latin typeface="바탕"/>
                  <a:ea typeface="바탕"/>
                </a:rPr>
                <a:t>→ &amp;3.44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pic>
          <p:nvPicPr>
            <p:cNvPr id="17422" name="Picture 14" descr="gps icon png에 대한 이미지 검색결과">
              <a:hlinkClick r:id="rId23"/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2140" y="278900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타원 30"/>
          <p:cNvSpPr/>
          <p:nvPr/>
        </p:nvSpPr>
        <p:spPr>
          <a:xfrm>
            <a:off x="5260276" y="2531860"/>
            <a:ext cx="1033647" cy="103364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/>
          <p:cNvSpPr/>
          <p:nvPr/>
        </p:nvSpPr>
        <p:spPr>
          <a:xfrm>
            <a:off x="8115215" y="3314207"/>
            <a:ext cx="201201" cy="2012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342" name="타원 341"/>
          <p:cNvSpPr/>
          <p:nvPr/>
        </p:nvSpPr>
        <p:spPr>
          <a:xfrm>
            <a:off x="3275856" y="5775665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3" name="직사각형 342"/>
          <p:cNvSpPr/>
          <p:nvPr/>
        </p:nvSpPr>
        <p:spPr>
          <a:xfrm>
            <a:off x="3564373" y="5760640"/>
            <a:ext cx="15953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EAS security system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32312" y="2406080"/>
            <a:ext cx="5437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Zigbee</a:t>
            </a:r>
            <a:endParaRPr lang="ko-KR" altLang="en-US" sz="900" dirty="0"/>
          </a:p>
        </p:txBody>
      </p:sp>
      <p:sp>
        <p:nvSpPr>
          <p:cNvPr id="344" name="직사각형 343"/>
          <p:cNvSpPr/>
          <p:nvPr/>
        </p:nvSpPr>
        <p:spPr>
          <a:xfrm>
            <a:off x="5028422" y="2412937"/>
            <a:ext cx="5437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Zigbee</a:t>
            </a:r>
            <a:endParaRPr lang="ko-KR" altLang="en-US" sz="900" dirty="0"/>
          </a:p>
        </p:txBody>
      </p:sp>
      <p:sp>
        <p:nvSpPr>
          <p:cNvPr id="345" name="직사각형 344"/>
          <p:cNvSpPr/>
          <p:nvPr/>
        </p:nvSpPr>
        <p:spPr>
          <a:xfrm>
            <a:off x="3131840" y="3277033"/>
            <a:ext cx="5437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Zigbee</a:t>
            </a:r>
            <a:endParaRPr lang="ko-KR" altLang="en-US" sz="900" dirty="0"/>
          </a:p>
        </p:txBody>
      </p:sp>
      <p:grpSp>
        <p:nvGrpSpPr>
          <p:cNvPr id="156" name="그룹 155"/>
          <p:cNvGrpSpPr/>
          <p:nvPr/>
        </p:nvGrpSpPr>
        <p:grpSpPr>
          <a:xfrm>
            <a:off x="639684" y="1947186"/>
            <a:ext cx="594723" cy="569495"/>
            <a:chOff x="-221593" y="5208290"/>
            <a:chExt cx="654195" cy="626444"/>
          </a:xfrm>
        </p:grpSpPr>
        <p:pic>
          <p:nvPicPr>
            <p:cNvPr id="157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8" name="그룹 157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159" name="모서리가 둥근 직사각형 158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모서리가 둥근 직사각형 159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1" name="그룹 160"/>
          <p:cNvGrpSpPr/>
          <p:nvPr/>
        </p:nvGrpSpPr>
        <p:grpSpPr>
          <a:xfrm>
            <a:off x="778229" y="1947186"/>
            <a:ext cx="594723" cy="569495"/>
            <a:chOff x="-221593" y="5208290"/>
            <a:chExt cx="654195" cy="626444"/>
          </a:xfrm>
        </p:grpSpPr>
        <p:pic>
          <p:nvPicPr>
            <p:cNvPr id="162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3" name="그룹 162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164" name="모서리가 둥근 직사각형 163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모서리가 둥근 직사각형 164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6" name="그룹 165"/>
          <p:cNvGrpSpPr/>
          <p:nvPr/>
        </p:nvGrpSpPr>
        <p:grpSpPr>
          <a:xfrm>
            <a:off x="916775" y="1947186"/>
            <a:ext cx="594723" cy="569495"/>
            <a:chOff x="-221593" y="5208290"/>
            <a:chExt cx="654195" cy="626444"/>
          </a:xfrm>
        </p:grpSpPr>
        <p:pic>
          <p:nvPicPr>
            <p:cNvPr id="167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8" name="그룹 167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169" name="모서리가 둥근 직사각형 168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모서리가 둥근 직사각형 169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2" name="그룹 171"/>
          <p:cNvGrpSpPr/>
          <p:nvPr/>
        </p:nvGrpSpPr>
        <p:grpSpPr>
          <a:xfrm>
            <a:off x="1055320" y="1947186"/>
            <a:ext cx="594723" cy="569495"/>
            <a:chOff x="-221593" y="5208290"/>
            <a:chExt cx="654195" cy="626444"/>
          </a:xfrm>
        </p:grpSpPr>
        <p:pic>
          <p:nvPicPr>
            <p:cNvPr id="173" name="Picture 8" descr="cloth icon png에 대한 이미지 검색결과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4" name="그룹 173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175" name="모서리가 둥근 직사각형 174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모서리가 둥근 직사각형 175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7" name="타원 176"/>
          <p:cNvSpPr/>
          <p:nvPr/>
        </p:nvSpPr>
        <p:spPr>
          <a:xfrm>
            <a:off x="643822" y="1836788"/>
            <a:ext cx="201201" cy="2012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78" name="타원 177"/>
          <p:cNvSpPr/>
          <p:nvPr/>
        </p:nvSpPr>
        <p:spPr>
          <a:xfrm>
            <a:off x="179512" y="5848231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471736" y="5829647"/>
            <a:ext cx="2342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Label multi-activation with RFID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오른쪽 화살표 182"/>
          <p:cNvSpPr/>
          <p:nvPr/>
        </p:nvSpPr>
        <p:spPr>
          <a:xfrm rot="10800000">
            <a:off x="1829150" y="4572223"/>
            <a:ext cx="4018344" cy="23938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590407" y="4619452"/>
            <a:ext cx="714709" cy="302859"/>
            <a:chOff x="1650036" y="5173477"/>
            <a:chExt cx="786180" cy="333145"/>
          </a:xfrm>
        </p:grpSpPr>
        <p:grpSp>
          <p:nvGrpSpPr>
            <p:cNvPr id="284" name="그룹 283"/>
            <p:cNvGrpSpPr/>
            <p:nvPr/>
          </p:nvGrpSpPr>
          <p:grpSpPr>
            <a:xfrm>
              <a:off x="1650036" y="5173477"/>
              <a:ext cx="176580" cy="333145"/>
              <a:chOff x="7358304" y="4131221"/>
              <a:chExt cx="176580" cy="333145"/>
            </a:xfrm>
          </p:grpSpPr>
          <p:sp>
            <p:nvSpPr>
              <p:cNvPr id="285" name="모서리가 둥근 직사각형 284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모서리가 둥근 직사각형 285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7" name="그룹 286"/>
            <p:cNvGrpSpPr/>
            <p:nvPr/>
          </p:nvGrpSpPr>
          <p:grpSpPr>
            <a:xfrm>
              <a:off x="1802436" y="5173477"/>
              <a:ext cx="176580" cy="333145"/>
              <a:chOff x="7358304" y="4131221"/>
              <a:chExt cx="176580" cy="333145"/>
            </a:xfrm>
          </p:grpSpPr>
          <p:sp>
            <p:nvSpPr>
              <p:cNvPr id="288" name="모서리가 둥근 직사각형 287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모서리가 둥근 직사각형 288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0" name="그룹 289"/>
            <p:cNvGrpSpPr/>
            <p:nvPr/>
          </p:nvGrpSpPr>
          <p:grpSpPr>
            <a:xfrm>
              <a:off x="1954836" y="5173477"/>
              <a:ext cx="176580" cy="333145"/>
              <a:chOff x="7358304" y="4131221"/>
              <a:chExt cx="176580" cy="333145"/>
            </a:xfrm>
          </p:grpSpPr>
          <p:sp>
            <p:nvSpPr>
              <p:cNvPr id="291" name="모서리가 둥근 직사각형 290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모서리가 둥근 직사각형 291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3" name="그룹 292"/>
            <p:cNvGrpSpPr/>
            <p:nvPr/>
          </p:nvGrpSpPr>
          <p:grpSpPr>
            <a:xfrm>
              <a:off x="2107236" y="5173477"/>
              <a:ext cx="176580" cy="333145"/>
              <a:chOff x="7358304" y="4131221"/>
              <a:chExt cx="176580" cy="333145"/>
            </a:xfrm>
          </p:grpSpPr>
          <p:sp>
            <p:nvSpPr>
              <p:cNvPr id="294" name="모서리가 둥근 직사각형 293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모서리가 둥근 직사각형 294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6" name="그룹 295"/>
            <p:cNvGrpSpPr/>
            <p:nvPr/>
          </p:nvGrpSpPr>
          <p:grpSpPr>
            <a:xfrm>
              <a:off x="2259636" y="5173477"/>
              <a:ext cx="176580" cy="333145"/>
              <a:chOff x="7358304" y="4131221"/>
              <a:chExt cx="176580" cy="333145"/>
            </a:xfrm>
          </p:grpSpPr>
          <p:sp>
            <p:nvSpPr>
              <p:cNvPr id="297" name="모서리가 둥근 직사각형 296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모서리가 둥근 직사각형 297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84" name="Picture 5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299" b="100000" l="0" r="100000">
                        <a14:foregroundMark x1="64286" y1="21264" x2="64286" y2="21264"/>
                        <a14:foregroundMark x1="67033" y1="72414" x2="67033" y2="72414"/>
                        <a14:foregroundMark x1="21429" y1="51724" x2="20330" y2="62644"/>
                        <a14:foregroundMark x1="59341" y1="13793" x2="59341" y2="13793"/>
                        <a14:foregroundMark x1="82967" y1="52299" x2="82967" y2="64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90" y="4609703"/>
            <a:ext cx="451384" cy="43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" name="타원 187"/>
          <p:cNvSpPr/>
          <p:nvPr/>
        </p:nvSpPr>
        <p:spPr>
          <a:xfrm>
            <a:off x="6317989" y="5310073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6623533" y="5294237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Cleaning &amp; maintenance 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Re-send to factory</a:t>
            </a:r>
          </a:p>
        </p:txBody>
      </p:sp>
      <p:sp>
        <p:nvSpPr>
          <p:cNvPr id="190" name="타원 189"/>
          <p:cNvSpPr/>
          <p:nvPr/>
        </p:nvSpPr>
        <p:spPr>
          <a:xfrm>
            <a:off x="379728" y="3944375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7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8865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THE VALUE OF RFID ITEM LABEL 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836712"/>
            <a:ext cx="4923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AUTOMATED &amp; DYNAMIC PRICING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950" y="1255845"/>
            <a:ext cx="10081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- Dynamic pricing based on real-time inventory status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- Automated price update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- No need of additional labor, paper and printing cost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- 100% accurate pricing and product information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- Online and offline pricing matching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3343773"/>
            <a:ext cx="4923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AUTOMATED INVENTORY VISIBILITY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5950" y="3762906"/>
            <a:ext cx="10081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- Automated inventory tracking with </a:t>
            </a:r>
            <a:r>
              <a:rPr lang="en-US" altLang="ko-KR" sz="1200" dirty="0" err="1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Zigbee</a:t>
            </a: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 communication.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- Product positioning by LBS solutions with </a:t>
            </a:r>
            <a:r>
              <a:rPr lang="en-US" altLang="ko-KR" sz="1200" dirty="0" err="1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Zigbec</a:t>
            </a: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 communication.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- High inventory accuracy by RFID counting.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- Product shrinkage protection by EAS security.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 panose="020B0604020202020204" pitchFamily="34" charset="0"/>
              <a:ea typeface="Samsung Sharp Sans Regular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 panose="020B0604020202020204" pitchFamily="34" charset="0"/>
              <a:ea typeface="Samsung Sharp Sans Regular" pitchFamily="2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inventory visibility in fashion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18" y="4435795"/>
            <a:ext cx="2927566" cy="1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6849270" y="4282130"/>
            <a:ext cx="6030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err="1">
                <a:solidFill>
                  <a:srgbClr val="FF0000"/>
                </a:solidFill>
              </a:rPr>
              <a:t>Zigbee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62" name="Picture 2" descr="rfid barcode scanner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" b="94556" l="1078" r="100000">
                        <a14:foregroundMark x1="24892" y1="18444" x2="80927" y2="12000"/>
                        <a14:foregroundMark x1="26078" y1="42222" x2="68319" y2="52333"/>
                        <a14:foregroundMark x1="96444" y1="40667" x2="80603" y2="61222"/>
                        <a14:foregroundMark x1="77478" y1="44556" x2="97845" y2="59778"/>
                        <a14:foregroundMark x1="80819" y1="55111" x2="66379" y2="86111"/>
                        <a14:foregroundMark x1="22414" y1="47667" x2="32543" y2="77111"/>
                        <a14:foregroundMark x1="16056" y1="58556" x2="39116" y2="7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956" y="5288511"/>
            <a:ext cx="1126948" cy="97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순서도: 수동 연산 63"/>
          <p:cNvSpPr/>
          <p:nvPr/>
        </p:nvSpPr>
        <p:spPr>
          <a:xfrm rot="16200000" flipV="1">
            <a:off x="5145771" y="5018380"/>
            <a:ext cx="546184" cy="1515650"/>
          </a:xfrm>
          <a:prstGeom prst="flowChartManualOperation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596762" y="5335324"/>
            <a:ext cx="4667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RFID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grpSp>
        <p:nvGrpSpPr>
          <p:cNvPr id="4097" name="그룹 4096"/>
          <p:cNvGrpSpPr/>
          <p:nvPr/>
        </p:nvGrpSpPr>
        <p:grpSpPr>
          <a:xfrm>
            <a:off x="4053556" y="849164"/>
            <a:ext cx="4982940" cy="2476375"/>
            <a:chOff x="3851920" y="849164"/>
            <a:chExt cx="4982940" cy="2476375"/>
          </a:xfrm>
        </p:grpSpPr>
        <p:grpSp>
          <p:nvGrpSpPr>
            <p:cNvPr id="51" name="그룹 50"/>
            <p:cNvGrpSpPr/>
            <p:nvPr/>
          </p:nvGrpSpPr>
          <p:grpSpPr>
            <a:xfrm>
              <a:off x="3851920" y="849164"/>
              <a:ext cx="4982940" cy="2476375"/>
              <a:chOff x="4139952" y="44624"/>
              <a:chExt cx="5481234" cy="3296054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5387838" y="44624"/>
                <a:ext cx="3397995" cy="3296054"/>
                <a:chOff x="709452" y="2585690"/>
                <a:chExt cx="3397995" cy="3296054"/>
              </a:xfrm>
            </p:grpSpPr>
            <p:pic>
              <p:nvPicPr>
                <p:cNvPr id="38" name="Picture 4" descr="graph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9452" y="2585690"/>
                  <a:ext cx="3397995" cy="3296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TextBox 38"/>
                <p:cNvSpPr txBox="1"/>
                <p:nvPr/>
              </p:nvSpPr>
              <p:spPr>
                <a:xfrm>
                  <a:off x="983475" y="5352049"/>
                  <a:ext cx="648072" cy="36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A</a:t>
                  </a:r>
                  <a:endParaRPr lang="ko-KR" altLang="en-US" sz="12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1571414" y="5217325"/>
                  <a:ext cx="648072" cy="36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B</a:t>
                  </a:r>
                  <a:endParaRPr lang="ko-KR" altLang="en-US" sz="1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2088103" y="4509120"/>
                  <a:ext cx="648072" cy="36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C</a:t>
                  </a:r>
                  <a:endParaRPr lang="ko-KR" altLang="en-US" sz="12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2579526" y="4787859"/>
                  <a:ext cx="648072" cy="36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D</a:t>
                  </a:r>
                  <a:endParaRPr lang="ko-KR" altLang="en-US" sz="12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987824" y="4365105"/>
                  <a:ext cx="648072" cy="36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E</a:t>
                  </a:r>
                  <a:endParaRPr lang="ko-KR" altLang="en-US" sz="1200" dirty="0"/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6092794" y="774491"/>
                <a:ext cx="3528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30% </a:t>
                </a:r>
              </a:p>
              <a:p>
                <a:pPr algn="ctr"/>
                <a:r>
                  <a:rPr lang="en-US" altLang="ko-KR" sz="11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mark down</a:t>
                </a:r>
                <a:endParaRPr lang="ko-KR" altLang="en-US" sz="11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39952" y="2206025"/>
                <a:ext cx="3528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i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purchase </a:t>
                </a:r>
              </a:p>
              <a:p>
                <a:pPr algn="ctr"/>
                <a:r>
                  <a:rPr lang="en-US" altLang="ko-KR" sz="1100" i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order</a:t>
                </a:r>
                <a:endParaRPr lang="ko-KR" altLang="en-US" sz="11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724128" y="1369847"/>
                <a:ext cx="3528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i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20% </a:t>
                </a:r>
              </a:p>
              <a:p>
                <a:pPr algn="ctr"/>
                <a:r>
                  <a:rPr lang="en-US" altLang="ko-KR" sz="1100" i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mark down</a:t>
                </a:r>
                <a:endParaRPr lang="ko-KR" altLang="en-US" sz="1100" i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4898094" y="861029"/>
              <a:ext cx="871870" cy="1396722"/>
              <a:chOff x="8810490" y="2680350"/>
              <a:chExt cx="1276505" cy="1396722"/>
            </a:xfrm>
          </p:grpSpPr>
          <p:cxnSp>
            <p:nvCxnSpPr>
              <p:cNvPr id="70" name="직선 화살표 연결선 69"/>
              <p:cNvCxnSpPr/>
              <p:nvPr/>
            </p:nvCxnSpPr>
            <p:spPr>
              <a:xfrm>
                <a:off x="9454721" y="2680350"/>
                <a:ext cx="0" cy="13967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8810490" y="2913064"/>
                <a:ext cx="1276505" cy="277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$99</a:t>
                </a:r>
                <a:endParaRPr lang="ko-KR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8810490" y="3234117"/>
                <a:ext cx="1276505" cy="277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$79</a:t>
                </a:r>
                <a:endParaRPr lang="ko-KR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810490" y="3555170"/>
                <a:ext cx="1276505" cy="277000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$69</a:t>
                </a:r>
                <a:endParaRPr lang="ko-KR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096" name="순서도: 추출 4095"/>
          <p:cNvSpPr/>
          <p:nvPr/>
        </p:nvSpPr>
        <p:spPr>
          <a:xfrm>
            <a:off x="4848545" y="4230862"/>
            <a:ext cx="3231287" cy="935502"/>
          </a:xfrm>
          <a:prstGeom prst="flowChartExtract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4" descr="C:\Users\user\Desktop\제품이미지_low\Gatew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89" y="4029700"/>
            <a:ext cx="563169" cy="551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직사각형 4098"/>
          <p:cNvSpPr/>
          <p:nvPr/>
        </p:nvSpPr>
        <p:spPr>
          <a:xfrm rot="21041362">
            <a:off x="6300192" y="3099929"/>
            <a:ext cx="12955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latin typeface="Arial" panose="020B0604020202020204" pitchFamily="34" charset="0"/>
                <a:cs typeface="Arial" panose="020B0604020202020204" pitchFamily="34" charset="0"/>
              </a:rPr>
              <a:t>Inventory Status</a:t>
            </a:r>
            <a:endParaRPr lang="ko-KR" alt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4659793" y="5643996"/>
            <a:ext cx="1496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Circle- Counting</a:t>
            </a:r>
            <a:endParaRPr lang="ko-KR" altLang="en-US" sz="11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20794" y="4726305"/>
            <a:ext cx="2275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inventory tracking</a:t>
            </a:r>
          </a:p>
          <a:p>
            <a:pPr algn="ctr"/>
            <a:r>
              <a:rPr lang="en-US" altLang="ko-KR" sz="11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location indicator</a:t>
            </a:r>
          </a:p>
        </p:txBody>
      </p:sp>
    </p:spTree>
    <p:extLst>
      <p:ext uri="{BB962C8B-B14F-4D97-AF65-F5344CB8AC3E}">
        <p14:creationId xmlns:p14="http://schemas.microsoft.com/office/powerpoint/2010/main" val="221080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905" y="797803"/>
            <a:ext cx="532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2-IN-1 ITEM LABEL (LIVE SHOT)</a:t>
            </a:r>
          </a:p>
        </p:txBody>
      </p:sp>
      <p:pic>
        <p:nvPicPr>
          <p:cNvPr id="19458" name="Picture 2" descr="D:\2016\ESL\Project\의류\아디다스 관련 이미지 입니다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12" y="1570202"/>
            <a:ext cx="8328777" cy="41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APPENDIX.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89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2016\ESL\Project\의류\아디다스 관련 이미지 입니다\Porsche-Design-Adidas-Bounce-Sneake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5" y="847419"/>
            <a:ext cx="7097131" cy="51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7905" y="797803"/>
            <a:ext cx="532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3-IN-1 ITEM LABEL (LIVE SHOT)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APPENDIX.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01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905" y="797803"/>
            <a:ext cx="532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3-IN-1 ITEM LABEL (LIVE SHOT)</a:t>
            </a:r>
          </a:p>
        </p:txBody>
      </p:sp>
      <p:pic>
        <p:nvPicPr>
          <p:cNvPr id="16386" name="Picture 2" descr="D:\2016\ESL\디자인작업\Smart Item Label\pan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48979"/>
            <a:ext cx="6096000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APPENDIX.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092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905" y="797803"/>
            <a:ext cx="532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3-IN-1 ITEM LABEL (LIVE SHOT)</a:t>
            </a:r>
          </a:p>
        </p:txBody>
      </p:sp>
      <p:pic>
        <p:nvPicPr>
          <p:cNvPr id="17410" name="Picture 2" descr="D:\2016\ESL\디자인작업\Smart Item Label\zara-grey-check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868" y="1397622"/>
            <a:ext cx="3910265" cy="484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APPENDIX.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5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905" y="797803"/>
            <a:ext cx="532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3-IN-1 ITEM LABEL (LIVE SHOT)</a:t>
            </a:r>
          </a:p>
        </p:txBody>
      </p:sp>
      <p:pic>
        <p:nvPicPr>
          <p:cNvPr id="18434" name="Picture 2" descr="D:\2016\ESL\디자인작업\Smart Item Label\Zara-M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07" y="1403486"/>
            <a:ext cx="3554786" cy="474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APPENDIX.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9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4" t="5815" r="31763" b="4888"/>
          <a:stretch/>
        </p:blipFill>
        <p:spPr bwMode="auto">
          <a:xfrm>
            <a:off x="179512" y="1646066"/>
            <a:ext cx="2107208" cy="286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852" b="80357" l="40649" r="67697">
                        <a14:foregroundMark x1="43045" y1="18407" x2="43045" y2="18407"/>
                        <a14:foregroundMark x1="45363" y1="17308" x2="61437" y2="15659"/>
                        <a14:foregroundMark x1="43509" y1="16896" x2="43818" y2="75962"/>
                        <a14:foregroundMark x1="61978" y1="16896" x2="64838" y2="17308"/>
                        <a14:foregroundMark x1="64065" y1="35027" x2="60201" y2="65797"/>
                        <a14:foregroundMark x1="43509" y1="17308" x2="65456" y2="77060"/>
                        <a14:foregroundMark x1="65920" y1="17582" x2="43509" y2="76374"/>
                        <a14:foregroundMark x1="47063" y1="76648" x2="61978" y2="75962"/>
                      </a14:backgroundRemoval>
                    </a14:imgEffect>
                  </a14:imgLayer>
                </a14:imgProps>
              </a:ext>
            </a:extLst>
          </a:blip>
          <a:srcRect l="41818" t="14072" r="32468" b="20696"/>
          <a:stretch/>
        </p:blipFill>
        <p:spPr>
          <a:xfrm>
            <a:off x="5103735" y="2101778"/>
            <a:ext cx="1459981" cy="2083685"/>
          </a:xfrm>
          <a:prstGeom prst="rect">
            <a:avLst/>
          </a:prstGeom>
          <a:effectLst>
            <a:outerShdw blurRad="177800" dist="38100" dir="2700000" sx="104000" sy="104000" algn="tl" rotWithShape="0">
              <a:prstClr val="black">
                <a:alpha val="30000"/>
              </a:prstClr>
            </a:outerShdw>
          </a:effectLst>
        </p:spPr>
      </p:pic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676" b="61126" l="64065" r="99923">
                        <a14:foregroundMark x1="70015" y1="17170" x2="93509" y2="17033"/>
                        <a14:foregroundMark x1="69784" y1="18681" x2="69861" y2="48626"/>
                        <a14:foregroundMark x1="71020" y1="50962" x2="92968" y2="50412"/>
                        <a14:foregroundMark x1="94049" y1="18407" x2="94204" y2="48214"/>
                      </a14:backgroundRemoval>
                    </a14:imgEffect>
                  </a14:imgLayer>
                </a14:imgProps>
              </a:ext>
            </a:extLst>
          </a:blip>
          <a:srcRect l="68312" t="14072" r="4415" b="45626"/>
          <a:stretch/>
        </p:blipFill>
        <p:spPr>
          <a:xfrm>
            <a:off x="6839959" y="2814029"/>
            <a:ext cx="1692481" cy="1407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96487" y="4486784"/>
            <a:ext cx="85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13.3”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9846" y="4483854"/>
            <a:ext cx="85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7.4”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07163" y="4483854"/>
            <a:ext cx="85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6.0”</a:t>
            </a:r>
          </a:p>
        </p:txBody>
      </p:sp>
      <p:pic>
        <p:nvPicPr>
          <p:cNvPr id="3075" name="Picture 3" descr="D:\2016\ESL\디자인작업\이미지전달\제품이미지\13.3_pers(3Color)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3" t="12428" r="16075" b="7667"/>
          <a:stretch/>
        </p:blipFill>
        <p:spPr bwMode="auto">
          <a:xfrm>
            <a:off x="2267744" y="1772816"/>
            <a:ext cx="2589507" cy="256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8818" y="5118283"/>
            <a:ext cx="7801574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SoluM</a:t>
            </a: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 signage E-label solution for store racks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All promotional information is available in B/W and B/W/R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Multiple page &amp; schedule update support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NFC, QR code, BLE proximity functions are available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905" y="797803"/>
            <a:ext cx="532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LARGE GRAPHIC LABELS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APPENDIX.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44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APPENDIX.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1520" y="1660702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ESL System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467544" y="2452790"/>
            <a:ext cx="3816424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6735927" y="1660702"/>
            <a:ext cx="2084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RFID LABEL System</a:t>
            </a:r>
            <a:endParaRPr lang="en-US" altLang="ko-KR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4788024" y="2452790"/>
            <a:ext cx="3816424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71800" y="1732710"/>
            <a:ext cx="3528392" cy="384493"/>
          </a:xfrm>
          <a:prstGeom prst="round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POS</a:t>
            </a:r>
            <a:endParaRPr lang="en-US" altLang="ko-KR" sz="1600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19672" y="2596806"/>
            <a:ext cx="2520000" cy="1656184"/>
          </a:xfrm>
          <a:prstGeom prst="roundRect">
            <a:avLst>
              <a:gd name="adj" fmla="val 778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932040" y="2596806"/>
            <a:ext cx="2520000" cy="1656184"/>
          </a:xfrm>
          <a:prstGeom prst="roundRect">
            <a:avLst>
              <a:gd name="adj" fmla="val 778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9" name="한쪽 모서리가 잘린 사각형 18"/>
          <p:cNvSpPr/>
          <p:nvPr/>
        </p:nvSpPr>
        <p:spPr>
          <a:xfrm>
            <a:off x="1872059" y="2996952"/>
            <a:ext cx="2073689" cy="324036"/>
          </a:xfrm>
          <a:prstGeom prst="snip1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2"/>
                </a:solidFill>
              </a:rPr>
              <a:t>Article Information </a:t>
            </a:r>
          </a:p>
        </p:txBody>
      </p:sp>
      <p:sp>
        <p:nvSpPr>
          <p:cNvPr id="20" name="한쪽 모서리가 잘린 사각형 19"/>
          <p:cNvSpPr/>
          <p:nvPr/>
        </p:nvSpPr>
        <p:spPr>
          <a:xfrm>
            <a:off x="1872059" y="3387436"/>
            <a:ext cx="2073689" cy="324036"/>
          </a:xfrm>
          <a:prstGeom prst="snip1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2"/>
                </a:solidFill>
              </a:rPr>
              <a:t>Template Information </a:t>
            </a:r>
          </a:p>
        </p:txBody>
      </p:sp>
      <p:sp>
        <p:nvSpPr>
          <p:cNvPr id="21" name="한쪽 모서리가 잘린 사각형 20"/>
          <p:cNvSpPr/>
          <p:nvPr/>
        </p:nvSpPr>
        <p:spPr>
          <a:xfrm>
            <a:off x="1872059" y="3764749"/>
            <a:ext cx="2073689" cy="324036"/>
          </a:xfrm>
          <a:prstGeom prst="snip1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2"/>
                </a:solidFill>
              </a:rPr>
              <a:t>Assignment Information </a:t>
            </a:r>
          </a:p>
        </p:txBody>
      </p:sp>
      <p:sp>
        <p:nvSpPr>
          <p:cNvPr id="22" name="한쪽 모서리가 잘린 사각형 21"/>
          <p:cNvSpPr/>
          <p:nvPr/>
        </p:nvSpPr>
        <p:spPr>
          <a:xfrm>
            <a:off x="5184288" y="2996952"/>
            <a:ext cx="2087042" cy="324036"/>
          </a:xfrm>
          <a:prstGeom prst="snip1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2"/>
                </a:solidFill>
              </a:rPr>
              <a:t>Article Information </a:t>
            </a: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5184288" y="3387436"/>
            <a:ext cx="2087042" cy="324036"/>
          </a:xfrm>
          <a:prstGeom prst="snip1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2"/>
                </a:solidFill>
              </a:rPr>
              <a:t>Template Information </a:t>
            </a:r>
          </a:p>
        </p:txBody>
      </p:sp>
      <p:sp>
        <p:nvSpPr>
          <p:cNvPr id="24" name="한쪽 모서리가 잘린 사각형 23"/>
          <p:cNvSpPr/>
          <p:nvPr/>
        </p:nvSpPr>
        <p:spPr>
          <a:xfrm>
            <a:off x="5184288" y="3764749"/>
            <a:ext cx="2087042" cy="324036"/>
          </a:xfrm>
          <a:prstGeom prst="snip1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2"/>
                </a:solidFill>
              </a:rPr>
              <a:t>Assignment Information 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059832" y="2117203"/>
            <a:ext cx="0" cy="879749"/>
          </a:xfrm>
          <a:prstGeom prst="straightConnector1">
            <a:avLst/>
          </a:prstGeom>
          <a:ln w="3810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012160" y="2117203"/>
            <a:ext cx="0" cy="879749"/>
          </a:xfrm>
          <a:prstGeom prst="straightConnector1">
            <a:avLst/>
          </a:prstGeom>
          <a:ln w="3810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568845" y="3388894"/>
            <a:ext cx="648072" cy="7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PDA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216917" y="3909494"/>
            <a:ext cx="655143" cy="0"/>
          </a:xfrm>
          <a:prstGeom prst="straightConnector1">
            <a:avLst/>
          </a:prstGeom>
          <a:ln w="38100">
            <a:prstDash val="sysDot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784869" y="4757046"/>
            <a:ext cx="1554883" cy="360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Gateway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732240" y="4757046"/>
            <a:ext cx="1554883" cy="360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1"/>
                </a:solidFill>
              </a:rPr>
              <a:t>Gateway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883892" y="4252990"/>
            <a:ext cx="0" cy="504056"/>
          </a:xfrm>
          <a:prstGeom prst="straightConnector1">
            <a:avLst/>
          </a:prstGeom>
          <a:ln w="3810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7164288" y="4252990"/>
            <a:ext cx="5916" cy="504056"/>
          </a:xfrm>
          <a:prstGeom prst="straightConnector1">
            <a:avLst/>
          </a:prstGeom>
          <a:ln w="3810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568845" y="5603735"/>
            <a:ext cx="512538" cy="2334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ESL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201380" y="5603735"/>
            <a:ext cx="2414463" cy="2334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689480" y="5603735"/>
            <a:ext cx="512538" cy="2334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ESL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879046" y="5603735"/>
            <a:ext cx="512538" cy="2334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SIL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999681" y="5603735"/>
            <a:ext cx="512538" cy="2334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SIL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059832" y="2117203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endParaRPr lang="en-US" altLang="ko-KR" sz="1400" b="1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694947" y="2117203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endParaRPr lang="en-US" altLang="ko-KR" sz="1400" b="1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06766" y="3601717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endParaRPr lang="en-US" altLang="ko-KR" sz="1400" b="1" dirty="0">
              <a:latin typeface="Verdana" pitchFamily="34" charset="0"/>
              <a:cs typeface="Verdana" pitchFamily="34" charset="0"/>
            </a:endParaRPr>
          </a:p>
        </p:txBody>
      </p:sp>
      <p:cxnSp>
        <p:nvCxnSpPr>
          <p:cNvPr id="41" name="직선 화살표 연결선 40"/>
          <p:cNvCxnSpPr>
            <a:endCxn id="35" idx="0"/>
          </p:cNvCxnSpPr>
          <p:nvPr/>
        </p:nvCxnSpPr>
        <p:spPr>
          <a:xfrm>
            <a:off x="1894609" y="5119730"/>
            <a:ext cx="2051140" cy="484005"/>
          </a:xfrm>
          <a:prstGeom prst="straightConnector1">
            <a:avLst/>
          </a:prstGeom>
          <a:ln w="3810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33" idx="0"/>
          </p:cNvCxnSpPr>
          <p:nvPr/>
        </p:nvCxnSpPr>
        <p:spPr>
          <a:xfrm flipH="1">
            <a:off x="825114" y="5117086"/>
            <a:ext cx="391803" cy="486649"/>
          </a:xfrm>
          <a:prstGeom prst="straightConnector1">
            <a:avLst/>
          </a:prstGeom>
          <a:ln w="3810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894609" y="4264108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endParaRPr lang="en-US" altLang="ko-KR" sz="1400" b="1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962950" y="5045078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4</a:t>
            </a:r>
            <a:endParaRPr lang="en-US" altLang="ko-KR" sz="1400" b="1" dirty="0">
              <a:latin typeface="Verdana" pitchFamily="34" charset="0"/>
              <a:cs typeface="Verdana" pitchFamily="34" charset="0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5142453" y="5119730"/>
            <a:ext cx="2099759" cy="480096"/>
          </a:xfrm>
          <a:prstGeom prst="straightConnector1">
            <a:avLst/>
          </a:prstGeom>
          <a:ln w="38100"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6007203" y="5036799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endParaRPr lang="en-US" altLang="ko-KR" sz="1400" b="1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29382" y="4258303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endParaRPr lang="en-US" altLang="ko-KR" sz="1400" b="1" dirty="0">
              <a:latin typeface="Verdana" pitchFamily="34" charset="0"/>
              <a:cs typeface="Verdana" pitchFamily="34" charset="0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6948264" y="4108974"/>
            <a:ext cx="5916" cy="648000"/>
          </a:xfrm>
          <a:prstGeom prst="straightConnector1">
            <a:avLst/>
          </a:prstGeom>
          <a:ln w="38100"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193406" y="4258303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endParaRPr lang="en-US" altLang="ko-KR" sz="1400" b="1" dirty="0">
              <a:latin typeface="Verdana" pitchFamily="34" charset="0"/>
              <a:cs typeface="Verdana" pitchFamily="34" charset="0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7812360" y="5119730"/>
            <a:ext cx="443590" cy="480096"/>
          </a:xfrm>
          <a:prstGeom prst="straightConnector1">
            <a:avLst/>
          </a:prstGeom>
          <a:ln w="3810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202354" y="5119730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4</a:t>
            </a:r>
            <a:endParaRPr lang="en-US" altLang="ko-KR" sz="1400" b="1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321403" y="2092750"/>
            <a:ext cx="2446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/>
              <a:t>1 Article information</a:t>
            </a:r>
          </a:p>
          <a:p>
            <a:pPr algn="ctr"/>
            <a:r>
              <a:rPr lang="en-US" altLang="ko-KR" sz="900" dirty="0"/>
              <a:t>(Article ID – information (including price))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27583" y="3928030"/>
            <a:ext cx="1166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/>
              <a:t>2 Assignment</a:t>
            </a:r>
          </a:p>
          <a:p>
            <a:pPr algn="ctr"/>
            <a:r>
              <a:rPr lang="en-US" altLang="ko-KR" sz="900" dirty="0"/>
              <a:t>(ESL ID - Article ID)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445233" y="6269214"/>
            <a:ext cx="347032" cy="0"/>
          </a:xfrm>
          <a:prstGeom prst="straightConnector1">
            <a:avLst/>
          </a:prstGeom>
          <a:ln w="2540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3728765" y="6135107"/>
            <a:ext cx="7681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By system</a:t>
            </a: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4577733" y="6269214"/>
            <a:ext cx="347032" cy="0"/>
          </a:xfrm>
          <a:prstGeom prst="straightConnector1">
            <a:avLst/>
          </a:prstGeom>
          <a:ln w="25400">
            <a:prstDash val="sysDot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4861265" y="6135107"/>
            <a:ext cx="934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By employee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138725" y="4290151"/>
            <a:ext cx="2000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3 Image rendering with a, b and c</a:t>
            </a:r>
          </a:p>
          <a:p>
            <a:r>
              <a:rPr lang="en-US" altLang="ko-KR" sz="900" dirty="0"/>
              <a:t>3 Image sending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705410" y="3039492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endParaRPr lang="en-US" altLang="ko-KR" sz="1000" b="1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698971" y="3430705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endParaRPr lang="en-US" altLang="ko-KR" sz="1000" b="1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698971" y="3810551"/>
            <a:ext cx="260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endParaRPr lang="en-US" altLang="ko-KR" sz="1000" b="1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033584" y="3039492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endParaRPr lang="en-US" altLang="ko-KR" sz="1000" b="1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27145" y="3430705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endParaRPr lang="en-US" altLang="ko-KR" sz="1000" b="1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027145" y="3810551"/>
            <a:ext cx="260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endParaRPr lang="en-US" altLang="ko-KR" sz="1000" b="1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511469" y="5603735"/>
            <a:ext cx="2414463" cy="2334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932041" y="4682920"/>
            <a:ext cx="1697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/>
              <a:t>2 Assignment</a:t>
            </a:r>
          </a:p>
          <a:p>
            <a:pPr algn="ctr"/>
            <a:r>
              <a:rPr lang="en-US" altLang="ko-KR" sz="900" dirty="0"/>
              <a:t>(RFID ID(SIL ID) - Article ID)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7380312" y="4252990"/>
            <a:ext cx="14401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3 Image rendering </a:t>
            </a:r>
          </a:p>
          <a:p>
            <a:r>
              <a:rPr lang="en-US" altLang="ko-KR" sz="900" dirty="0"/>
              <a:t>   with a, b and c</a:t>
            </a:r>
          </a:p>
          <a:p>
            <a:r>
              <a:rPr lang="en-US" altLang="ko-KR" sz="900" dirty="0"/>
              <a:t>3 Image sending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57905" y="797803"/>
            <a:ext cx="532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749886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화살표 1"/>
          <p:cNvSpPr/>
          <p:nvPr/>
        </p:nvSpPr>
        <p:spPr>
          <a:xfrm>
            <a:off x="2570703" y="4724073"/>
            <a:ext cx="705153" cy="576064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F0F5FA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rot="5400000">
            <a:off x="122431" y="3140435"/>
            <a:ext cx="1728195" cy="576064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F0F5FA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 rot="10800000">
            <a:off x="2555777" y="1783258"/>
            <a:ext cx="702800" cy="576064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F0F5FA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8496" y="1652990"/>
            <a:ext cx="1872208" cy="911377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70504" y="1484249"/>
            <a:ext cx="104987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Factory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738664" y="1844289"/>
            <a:ext cx="1616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- Manufacturing</a:t>
            </a:r>
          </a:p>
          <a:p>
            <a:r>
              <a:rPr lang="en-US" altLang="ko-KR" sz="1100" dirty="0"/>
              <a:t>- Tagging</a:t>
            </a:r>
            <a:endParaRPr lang="ko-KR" altLang="en-US" sz="11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98496" y="4461302"/>
            <a:ext cx="1872208" cy="910843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70504" y="4292561"/>
            <a:ext cx="136815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Warehouse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738664" y="4652601"/>
            <a:ext cx="182172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- RFID Writing (Article id)</a:t>
            </a:r>
          </a:p>
          <a:p>
            <a:r>
              <a:rPr lang="en-US" altLang="ko-KR" sz="1100" dirty="0"/>
              <a:t>- Massive RFID reading</a:t>
            </a:r>
          </a:p>
          <a:p>
            <a:r>
              <a:rPr lang="en-US" altLang="ko-KR" sz="1100" dirty="0"/>
              <a:t>   for delivery</a:t>
            </a:r>
            <a:endParaRPr lang="ko-KR" altLang="en-US" sz="11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203848" y="1207580"/>
            <a:ext cx="5817671" cy="5020207"/>
            <a:chOff x="3243649" y="1057300"/>
            <a:chExt cx="5288792" cy="4140970"/>
          </a:xfrm>
        </p:grpSpPr>
        <p:sp>
          <p:nvSpPr>
            <p:cNvPr id="13" name="직사각형 12"/>
            <p:cNvSpPr/>
            <p:nvPr/>
          </p:nvSpPr>
          <p:spPr>
            <a:xfrm>
              <a:off x="7200400" y="2557370"/>
              <a:ext cx="1018347" cy="19040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altLang="ko-KR" sz="900" dirty="0"/>
                <a:t> * </a:t>
              </a:r>
              <a:r>
                <a:rPr lang="en-US" altLang="ko-KR" sz="900" b="1" dirty="0"/>
                <a:t>A.ID</a:t>
              </a:r>
              <a:r>
                <a:rPr lang="en-US" altLang="ko-KR" sz="900" dirty="0"/>
                <a:t> : </a:t>
              </a:r>
              <a:r>
                <a:rPr lang="en-US" altLang="ko-KR" sz="900" b="1" dirty="0"/>
                <a:t>A</a:t>
              </a:r>
              <a:r>
                <a:rPr lang="en-US" altLang="ko-KR" sz="900" dirty="0"/>
                <a:t>rticle </a:t>
              </a:r>
              <a:r>
                <a:rPr lang="en-US" altLang="ko-KR" sz="900" b="1" dirty="0"/>
                <a:t>ID</a:t>
              </a:r>
              <a:endParaRPr lang="ko-KR" altLang="en-US" sz="900" b="1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243649" y="1226042"/>
              <a:ext cx="5288792" cy="3935179"/>
            </a:xfrm>
            <a:prstGeom prst="roundRect">
              <a:avLst>
                <a:gd name="adj" fmla="val 8552"/>
              </a:avLst>
            </a:prstGeom>
            <a:noFill/>
            <a:ln>
              <a:solidFill>
                <a:schemeClr val="accent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442393" y="1057300"/>
              <a:ext cx="79208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Store</a:t>
              </a:r>
              <a:endParaRPr lang="ko-KR" altLang="en-US" sz="1600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3327177" y="1920858"/>
              <a:ext cx="3750175" cy="2736840"/>
            </a:xfrm>
            <a:prstGeom prst="roundRect">
              <a:avLst>
                <a:gd name="adj" fmla="val 8552"/>
              </a:avLst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오른쪽 화살표 16"/>
            <p:cNvSpPr/>
            <p:nvPr/>
          </p:nvSpPr>
          <p:spPr>
            <a:xfrm rot="5400000">
              <a:off x="6093918" y="1734888"/>
              <a:ext cx="312130" cy="396044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rgbClr val="F0F5FA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543201" y="2038115"/>
              <a:ext cx="3456384" cy="1193202"/>
            </a:xfrm>
            <a:prstGeom prst="rect">
              <a:avLst/>
            </a:prstGeom>
          </p:spPr>
          <p:txBody>
            <a:bodyPr wrap="square" lIns="0" rIns="36000">
              <a:spAutoFit/>
            </a:bodyPr>
            <a:lstStyle/>
            <a:p>
              <a:pPr algn="r"/>
              <a:r>
                <a:rPr lang="en-US" altLang="ko-KR" sz="1100" b="1" dirty="0"/>
                <a:t>[Label activation]</a:t>
              </a:r>
            </a:p>
            <a:p>
              <a:pPr algn="r"/>
              <a:r>
                <a:rPr lang="en-US" altLang="ko-KR" sz="1100" dirty="0"/>
                <a:t>- Getting the info using </a:t>
              </a:r>
              <a:r>
                <a:rPr lang="en-US" altLang="ko-KR" sz="1100" dirty="0">
                  <a:solidFill>
                    <a:srgbClr val="FF0000"/>
                  </a:solidFill>
                </a:rPr>
                <a:t>I2C </a:t>
              </a:r>
            </a:p>
            <a:p>
              <a:pPr algn="r"/>
              <a:r>
                <a:rPr lang="en-US" altLang="ko-KR" sz="1100" dirty="0">
                  <a:solidFill>
                    <a:srgbClr val="FF0000"/>
                  </a:solidFill>
                </a:rPr>
                <a:t>between </a:t>
              </a:r>
              <a:r>
                <a:rPr lang="en-US" altLang="ko-KR" sz="1100" b="1" dirty="0">
                  <a:solidFill>
                    <a:srgbClr val="FF0000"/>
                  </a:solidFill>
                </a:rPr>
                <a:t>RFID and Label</a:t>
              </a:r>
            </a:p>
            <a:p>
              <a:pPr algn="r"/>
              <a:r>
                <a:rPr lang="en-US" altLang="ko-KR" sz="1100" dirty="0"/>
                <a:t>- </a:t>
              </a:r>
              <a:r>
                <a:rPr lang="en-US" altLang="ko-KR" sz="1100" b="1" dirty="0">
                  <a:solidFill>
                    <a:srgbClr val="FF0000"/>
                  </a:solidFill>
                </a:rPr>
                <a:t>Info(RFID, A.ID) delivery </a:t>
              </a:r>
              <a:r>
                <a:rPr lang="en-US" altLang="ko-KR" sz="1100" dirty="0"/>
                <a:t>to server</a:t>
              </a:r>
            </a:p>
            <a:p>
              <a:pPr algn="r"/>
              <a:r>
                <a:rPr lang="en-US" altLang="ko-KR" sz="1100" dirty="0"/>
                <a:t>- </a:t>
              </a:r>
              <a:r>
                <a:rPr lang="en-US" altLang="ko-KR" sz="1100" b="1" dirty="0">
                  <a:solidFill>
                    <a:srgbClr val="FF0000"/>
                  </a:solidFill>
                </a:rPr>
                <a:t>Automated assignment</a:t>
              </a:r>
            </a:p>
            <a:p>
              <a:pPr algn="r"/>
              <a:r>
                <a:rPr lang="en-US" altLang="ko-KR" sz="1100" dirty="0"/>
                <a:t>(Label and article)</a:t>
              </a:r>
            </a:p>
            <a:p>
              <a:pPr algn="r"/>
              <a:r>
                <a:rPr lang="en-US" altLang="ko-KR" sz="1100" dirty="0"/>
                <a:t>- Image rendering by server</a:t>
              </a:r>
            </a:p>
            <a:p>
              <a:pPr algn="r"/>
              <a:r>
                <a:rPr lang="en-US" altLang="ko-KR" sz="1100" dirty="0"/>
                <a:t>- Image(Price) display </a:t>
              </a:r>
              <a:endParaRPr lang="ko-KR" altLang="en-US" sz="1100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548961" y="2088975"/>
              <a:ext cx="504056" cy="696517"/>
              <a:chOff x="5364088" y="2170454"/>
              <a:chExt cx="504056" cy="696517"/>
            </a:xfrm>
          </p:grpSpPr>
          <p:sp>
            <p:nvSpPr>
              <p:cNvPr id="37" name="모서리가 둥근 직사각형 36"/>
              <p:cNvSpPr>
                <a:spLocks noChangeAspect="1"/>
              </p:cNvSpPr>
              <p:nvPr/>
            </p:nvSpPr>
            <p:spPr>
              <a:xfrm>
                <a:off x="5364088" y="2170454"/>
                <a:ext cx="504056" cy="648072"/>
              </a:xfrm>
              <a:prstGeom prst="roundRect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5425971" y="2509886"/>
                <a:ext cx="380289" cy="25130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5385983" y="2477118"/>
                <a:ext cx="465648" cy="389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dirty="0">
                    <a:latin typeface="Code 128" pitchFamily="2" charset="2"/>
                  </a:rPr>
                  <a:t>1234567</a:t>
                </a:r>
                <a:endParaRPr lang="ko-KR" altLang="en-US" sz="700" dirty="0">
                  <a:latin typeface="Code 128" pitchFamily="2" charset="2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4125025" y="2094288"/>
              <a:ext cx="504056" cy="648072"/>
              <a:chOff x="5364088" y="2170454"/>
              <a:chExt cx="504056" cy="648072"/>
            </a:xfrm>
          </p:grpSpPr>
          <p:sp>
            <p:nvSpPr>
              <p:cNvPr id="34" name="모서리가 둥근 직사각형 33"/>
              <p:cNvSpPr>
                <a:spLocks noChangeAspect="1"/>
              </p:cNvSpPr>
              <p:nvPr/>
            </p:nvSpPr>
            <p:spPr>
              <a:xfrm>
                <a:off x="5364088" y="2170454"/>
                <a:ext cx="504056" cy="648072"/>
              </a:xfrm>
              <a:prstGeom prst="roundRect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425971" y="2509886"/>
                <a:ext cx="380289" cy="25130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426391" y="2526222"/>
                <a:ext cx="384833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Arial Black" pitchFamily="34" charset="0"/>
                  </a:rPr>
                  <a:t>5.99</a:t>
                </a:r>
                <a:endParaRPr lang="ko-KR" altLang="en-US" sz="700" dirty="0">
                  <a:latin typeface="Arial Black" pitchFamily="34" charset="0"/>
                </a:endParaRPr>
              </a:p>
            </p:txBody>
          </p:sp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704" y="2846534"/>
              <a:ext cx="989265" cy="824531"/>
            </a:xfrm>
            <a:prstGeom prst="rect">
              <a:avLst/>
            </a:prstGeom>
          </p:spPr>
        </p:pic>
        <p:pic>
          <p:nvPicPr>
            <p:cNvPr id="22" name="Picture 8" descr="D:\공유멀티_2014년\삼성전기_CEO발표 자료_ESP\PNG\237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697" y="3649051"/>
              <a:ext cx="883926" cy="596116"/>
            </a:xfrm>
            <a:prstGeom prst="rect">
              <a:avLst/>
            </a:prstGeom>
            <a:noFill/>
          </p:spPr>
        </p:pic>
        <p:cxnSp>
          <p:nvCxnSpPr>
            <p:cNvPr id="23" name="직선 화살표 연결선 22"/>
            <p:cNvCxnSpPr/>
            <p:nvPr/>
          </p:nvCxnSpPr>
          <p:spPr>
            <a:xfrm>
              <a:off x="3803556" y="2856965"/>
              <a:ext cx="0" cy="7920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4307612" y="2856965"/>
              <a:ext cx="0" cy="792086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3557082" y="4186370"/>
              <a:ext cx="10214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Application server</a:t>
              </a:r>
              <a:endParaRPr lang="ko-KR" altLang="en-US" sz="8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761698" y="3289011"/>
              <a:ext cx="57900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Gateway</a:t>
              </a:r>
              <a:endParaRPr lang="ko-KR" altLang="en-US" sz="800" dirty="0"/>
            </a:p>
          </p:txBody>
        </p:sp>
        <p:sp>
          <p:nvSpPr>
            <p:cNvPr id="27" name="오른쪽 화살표 26"/>
            <p:cNvSpPr/>
            <p:nvPr/>
          </p:nvSpPr>
          <p:spPr>
            <a:xfrm rot="10800000">
              <a:off x="6948264" y="3298497"/>
              <a:ext cx="432048" cy="396044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rgbClr val="F0F5FA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43201" y="3253897"/>
              <a:ext cx="3456384" cy="634681"/>
            </a:xfrm>
            <a:prstGeom prst="rect">
              <a:avLst/>
            </a:prstGeom>
          </p:spPr>
          <p:txBody>
            <a:bodyPr wrap="square" lIns="0" rIns="36000">
              <a:spAutoFit/>
            </a:bodyPr>
            <a:lstStyle/>
            <a:p>
              <a:pPr algn="r"/>
              <a:r>
                <a:rPr lang="en-US" altLang="ko-KR" sz="1100" b="1" dirty="0"/>
                <a:t>[Price changing]</a:t>
              </a:r>
            </a:p>
            <a:p>
              <a:pPr algn="r"/>
              <a:r>
                <a:rPr lang="en-US" altLang="ko-KR" sz="1100" dirty="0"/>
                <a:t>- </a:t>
              </a:r>
              <a:r>
                <a:rPr lang="en-US" altLang="ko-KR" sz="1100" b="1" dirty="0">
                  <a:solidFill>
                    <a:srgbClr val="FF0000"/>
                  </a:solidFill>
                </a:rPr>
                <a:t>Receiving the price info from POS</a:t>
              </a:r>
            </a:p>
            <a:p>
              <a:pPr algn="r"/>
              <a:r>
                <a:rPr lang="en-US" altLang="ko-KR" sz="1100" dirty="0"/>
                <a:t>- Image rendering by server</a:t>
              </a:r>
            </a:p>
            <a:p>
              <a:pPr algn="r"/>
              <a:r>
                <a:rPr lang="en-US" altLang="ko-KR" sz="1100" dirty="0"/>
                <a:t>- Image</a:t>
              </a:r>
              <a:r>
                <a:rPr lang="en-US" altLang="ko-KR" sz="1100" b="1" dirty="0">
                  <a:solidFill>
                    <a:srgbClr val="FF0000"/>
                  </a:solidFill>
                </a:rPr>
                <a:t>(Price) update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236296" y="3361554"/>
              <a:ext cx="129614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/>
                <a:t>- Price changing</a:t>
              </a:r>
              <a:endParaRPr lang="ko-KR" altLang="en-US" sz="11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548961" y="4052196"/>
              <a:ext cx="3456384" cy="495052"/>
            </a:xfrm>
            <a:prstGeom prst="rect">
              <a:avLst/>
            </a:prstGeom>
          </p:spPr>
          <p:txBody>
            <a:bodyPr wrap="square" lIns="0" rIns="36000">
              <a:spAutoFit/>
            </a:bodyPr>
            <a:lstStyle/>
            <a:p>
              <a:pPr algn="r"/>
              <a:r>
                <a:rPr lang="en-US" altLang="ko-KR" sz="1100" b="1" dirty="0"/>
                <a:t>[Label deactivation]</a:t>
              </a:r>
            </a:p>
            <a:p>
              <a:pPr algn="r"/>
              <a:r>
                <a:rPr lang="en-US" altLang="ko-KR" sz="1100" dirty="0"/>
                <a:t>- Receiving the sale info(RFID) from POS</a:t>
              </a:r>
            </a:p>
            <a:p>
              <a:pPr algn="r"/>
              <a:r>
                <a:rPr lang="en-US" altLang="ko-KR" sz="1100" dirty="0"/>
                <a:t>- Automated un-assignment by server</a:t>
              </a:r>
            </a:p>
          </p:txBody>
        </p:sp>
        <p:sp>
          <p:nvSpPr>
            <p:cNvPr id="31" name="오른쪽 화살표 30"/>
            <p:cNvSpPr/>
            <p:nvPr/>
          </p:nvSpPr>
          <p:spPr>
            <a:xfrm rot="16200000">
              <a:off x="5212732" y="4511168"/>
              <a:ext cx="312130" cy="396044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rgbClr val="F0F5FA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465904" y="4767383"/>
              <a:ext cx="442553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/>
                <a:t>- Item sold and label deactivation</a:t>
              </a:r>
            </a:p>
            <a:p>
              <a:r>
                <a:rPr lang="en-US" altLang="ko-KR" sz="1100" dirty="0"/>
                <a:t>- Label collection and return (EPC re-writing is possible.)</a:t>
              </a:r>
              <a:endParaRPr lang="ko-KR" altLang="en-US" sz="1100" b="1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358808" y="1416805"/>
              <a:ext cx="361616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/>
                <a:t>- Massive RFID reading for warehousing</a:t>
              </a:r>
            </a:p>
            <a:p>
              <a:r>
                <a:rPr lang="en-US" altLang="ko-KR" sz="1100" b="1" dirty="0"/>
                <a:t>+</a:t>
              </a:r>
              <a:r>
                <a:rPr lang="en-US" altLang="ko-KR" sz="1100" dirty="0"/>
                <a:t> RFID Writing (Interrupt) for label activation</a:t>
              </a:r>
              <a:endParaRPr lang="ko-KR" altLang="en-US" sz="1100" dirty="0"/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251520" y="6086955"/>
            <a:ext cx="432000" cy="191832"/>
          </a:xfrm>
          <a:prstGeom prst="roundRect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727" y="6078488"/>
            <a:ext cx="8258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RFID system</a:t>
            </a:r>
            <a:endParaRPr lang="ko-KR" altLang="en-US" sz="900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28852" y="6086955"/>
            <a:ext cx="432000" cy="191832"/>
          </a:xfrm>
          <a:prstGeom prst="roundRect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935059" y="6078488"/>
            <a:ext cx="7328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SIL system</a:t>
            </a:r>
            <a:endParaRPr lang="ko-KR" altLang="en-US" sz="900" dirty="0"/>
          </a:p>
        </p:txBody>
      </p:sp>
      <p:sp>
        <p:nvSpPr>
          <p:cNvPr id="45" name="직사각형 44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APPENDIX.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7905" y="797803"/>
            <a:ext cx="532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SYETEM INTERWORKING USAGE</a:t>
            </a:r>
          </a:p>
        </p:txBody>
      </p:sp>
    </p:spTree>
    <p:extLst>
      <p:ext uri="{BB962C8B-B14F-4D97-AF65-F5344CB8AC3E}">
        <p14:creationId xmlns:p14="http://schemas.microsoft.com/office/powerpoint/2010/main" val="48915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2016\ESL\Project\의류\아디다스 관련 이미지 입니다\1.6_adidas_Shor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08" b="83302"/>
          <a:stretch/>
        </p:blipFill>
        <p:spPr bwMode="auto">
          <a:xfrm>
            <a:off x="0" y="538684"/>
            <a:ext cx="9144000" cy="5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SOLUM RFID ITEM LABELS 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905" y="797803"/>
            <a:ext cx="640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2-IN-1 ITEM LABEL FUNCTIONS (GRAPHIC)</a:t>
            </a:r>
          </a:p>
        </p:txBody>
      </p:sp>
      <p:pic>
        <p:nvPicPr>
          <p:cNvPr id="23" name="Picture 3" descr="D:\2016\ESL\Project\의류\아디다스 관련 이미지 입니다\1.6_adidas_Shor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6" t="15557" r="36711" b="19566"/>
          <a:stretch/>
        </p:blipFill>
        <p:spPr bwMode="auto">
          <a:xfrm>
            <a:off x="3228975" y="1295400"/>
            <a:ext cx="2351137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 flipH="1">
            <a:off x="2719470" y="4293096"/>
            <a:ext cx="1348474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8"/>
          <p:cNvSpPr txBox="1"/>
          <p:nvPr/>
        </p:nvSpPr>
        <p:spPr>
          <a:xfrm>
            <a:off x="582985" y="4157113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Display &amp; Dynamic Pricing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1.6” Graphical E-display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BW/BWR available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4643602" y="3534906"/>
            <a:ext cx="1348474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8"/>
          <p:cNvSpPr txBox="1"/>
          <p:nvPr/>
        </p:nvSpPr>
        <p:spPr>
          <a:xfrm>
            <a:off x="5868144" y="3381072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Inventory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Embedded RFID available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Zig-bee communication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4732015" y="2276872"/>
            <a:ext cx="1348474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"/>
          <p:cNvSpPr txBox="1"/>
          <p:nvPr/>
        </p:nvSpPr>
        <p:spPr>
          <a:xfrm>
            <a:off x="5859518" y="2132856"/>
            <a:ext cx="332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Combined with 3</a:t>
            </a:r>
            <a:r>
              <a:rPr lang="en-US" altLang="ko-KR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party EAS hard-tag</a:t>
            </a: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3131840" y="2996952"/>
            <a:ext cx="815985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8"/>
          <p:cNvSpPr txBox="1"/>
          <p:nvPr/>
        </p:nvSpPr>
        <p:spPr>
          <a:xfrm>
            <a:off x="646844" y="2852936"/>
            <a:ext cx="270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Customizable design &amp; color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431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APPENDIX.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7905" y="797803"/>
            <a:ext cx="532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SYETEM ACTIVATION SCENARIO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691680" y="1805816"/>
            <a:ext cx="1656184" cy="22319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171762" y="1814424"/>
            <a:ext cx="2081789" cy="22319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298276" y="2459348"/>
            <a:ext cx="593663" cy="713368"/>
            <a:chOff x="1659822" y="4005064"/>
            <a:chExt cx="972108" cy="1005106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659822" y="4005064"/>
              <a:ext cx="972108" cy="10051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759405" y="4144402"/>
              <a:ext cx="216024" cy="5760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2316324" y="4146074"/>
              <a:ext cx="216024" cy="57606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꺾인 연결선 53"/>
            <p:cNvCxnSpPr>
              <a:stCxn id="52" idx="3"/>
              <a:endCxn id="53" idx="1"/>
            </p:cNvCxnSpPr>
            <p:nvPr/>
          </p:nvCxnSpPr>
          <p:spPr>
            <a:xfrm>
              <a:off x="1975429" y="4432434"/>
              <a:ext cx="340895" cy="1672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오른쪽 화살표 54"/>
          <p:cNvSpPr/>
          <p:nvPr/>
        </p:nvSpPr>
        <p:spPr>
          <a:xfrm>
            <a:off x="3563888" y="2714545"/>
            <a:ext cx="1344986" cy="432048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0800000" scaled="1"/>
            <a:tileRect/>
          </a:gra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220072" y="1814608"/>
            <a:ext cx="936104" cy="22319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91680" y="410901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- RFID writing</a:t>
            </a:r>
          </a:p>
          <a:p>
            <a:r>
              <a:rPr lang="en-US" altLang="ko-KR" sz="1000" b="1" dirty="0"/>
              <a:t>- Manufacturing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&amp;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Repair</a:t>
            </a:r>
            <a:endParaRPr lang="ko-KR" altLang="en-US" sz="10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31640" y="1327688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ea typeface="Verdana" pitchFamily="34" charset="0"/>
                <a:cs typeface="Verdana" pitchFamily="34" charset="0"/>
              </a:rPr>
              <a:t>Factory </a:t>
            </a:r>
            <a:r>
              <a:rPr lang="ko-KR" altLang="en-US" sz="1200" b="1" dirty="0">
                <a:cs typeface="Verdana" pitchFamily="34" charset="0"/>
              </a:rPr>
              <a:t> </a:t>
            </a:r>
            <a:endParaRPr lang="en-US" altLang="ko-KR" sz="1200" b="1" dirty="0"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altLang="ko-KR" sz="1200" b="1" dirty="0">
                <a:ea typeface="Verdana" pitchFamily="34" charset="0"/>
                <a:cs typeface="Verdana" pitchFamily="34" charset="0"/>
              </a:rPr>
              <a:t>or Recycle warehouse</a:t>
            </a:r>
            <a:endParaRPr lang="ko-KR" altLang="en-US" sz="1200" b="1" dirty="0">
              <a:cs typeface="Verdana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20071" y="1297491"/>
            <a:ext cx="3024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ea typeface="Verdana" pitchFamily="34" charset="0"/>
                <a:cs typeface="Verdana" pitchFamily="34" charset="0"/>
              </a:rPr>
              <a:t>Store</a:t>
            </a:r>
            <a:endParaRPr lang="ko-KR" altLang="en-US" sz="1200" b="1" dirty="0">
              <a:cs typeface="Verdan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73265" y="1568387"/>
            <a:ext cx="10297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ea typeface="Verdana" pitchFamily="34" charset="0"/>
                <a:cs typeface="Verdana" pitchFamily="34" charset="0"/>
              </a:rPr>
              <a:t>Stock Room</a:t>
            </a:r>
            <a:endParaRPr lang="ko-KR" altLang="en-US" sz="1050" b="1" dirty="0">
              <a:cs typeface="Verdan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156176" y="1562688"/>
            <a:ext cx="20882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ea typeface="Verdana" pitchFamily="34" charset="0"/>
                <a:cs typeface="Verdana" pitchFamily="34" charset="0"/>
              </a:rPr>
              <a:t>Show Room</a:t>
            </a:r>
            <a:endParaRPr lang="ko-KR" altLang="en-US" sz="1050" b="1" dirty="0">
              <a:cs typeface="Verdana" pitchFamily="34" charset="0"/>
            </a:endParaRPr>
          </a:p>
        </p:txBody>
      </p:sp>
      <p:sp>
        <p:nvSpPr>
          <p:cNvPr id="62" name="오른쪽 화살표 61"/>
          <p:cNvSpPr/>
          <p:nvPr/>
        </p:nvSpPr>
        <p:spPr>
          <a:xfrm>
            <a:off x="5881575" y="2714545"/>
            <a:ext cx="634641" cy="432048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0800000" scaled="1"/>
            <a:tileRect/>
          </a:gra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5058054" y="2789420"/>
            <a:ext cx="324036" cy="32403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64" name="타원 63"/>
          <p:cNvSpPr/>
          <p:nvPr/>
        </p:nvSpPr>
        <p:spPr>
          <a:xfrm>
            <a:off x="5976559" y="3178396"/>
            <a:ext cx="324036" cy="32403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801742" y="6279123"/>
            <a:ext cx="982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5"/>
                </a:solidFill>
                <a:ea typeface="Verdana" pitchFamily="34" charset="0"/>
                <a:cs typeface="Verdana" pitchFamily="34" charset="0"/>
              </a:rPr>
              <a:t>Label</a:t>
            </a:r>
            <a:endParaRPr lang="ko-KR" altLang="en-US" sz="1000" b="1" dirty="0">
              <a:solidFill>
                <a:schemeClr val="accent5"/>
              </a:solidFill>
              <a:cs typeface="Verdana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74232" y="5373216"/>
            <a:ext cx="4376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000" b="1" dirty="0">
                <a:ea typeface="Verdana" pitchFamily="34" charset="0"/>
                <a:cs typeface="Verdana" pitchFamily="34" charset="0"/>
              </a:rPr>
              <a:t>Interface :I2C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00" b="1" dirty="0">
                <a:ea typeface="Verdana" pitchFamily="34" charset="0"/>
                <a:cs typeface="Verdana" pitchFamily="34" charset="0"/>
              </a:rPr>
              <a:t>NXP RFID,</a:t>
            </a:r>
            <a:r>
              <a:rPr lang="ko-KR" altLang="en-US" sz="1000" b="1" dirty="0">
                <a:cs typeface="Verdana" pitchFamily="34" charset="0"/>
              </a:rPr>
              <a:t> </a:t>
            </a:r>
            <a:r>
              <a:rPr lang="en-US" altLang="ko-KR" sz="1000" b="1" dirty="0">
                <a:ea typeface="Verdana" pitchFamily="34" charset="0"/>
                <a:cs typeface="Verdana" pitchFamily="34" charset="0"/>
              </a:rPr>
              <a:t>SCL INT, Configure word set (20Bh)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1812222" y="5279395"/>
            <a:ext cx="972108" cy="1005106"/>
            <a:chOff x="1659822" y="4005064"/>
            <a:chExt cx="972108" cy="1005106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1659822" y="4005064"/>
              <a:ext cx="972108" cy="10051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759405" y="4144402"/>
              <a:ext cx="216024" cy="5760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2316324" y="4146074"/>
              <a:ext cx="216024" cy="57606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1" name="꺾인 연결선 70"/>
            <p:cNvCxnSpPr>
              <a:stCxn id="69" idx="3"/>
              <a:endCxn id="70" idx="1"/>
            </p:cNvCxnSpPr>
            <p:nvPr/>
          </p:nvCxnSpPr>
          <p:spPr>
            <a:xfrm>
              <a:off x="1975429" y="4432434"/>
              <a:ext cx="340895" cy="1672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4318558" y="6039927"/>
            <a:ext cx="403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ea typeface="Verdana" pitchFamily="34" charset="0"/>
                <a:cs typeface="Verdana" pitchFamily="34" charset="0"/>
              </a:rPr>
              <a:t>Interrupt in          or            to activate label</a:t>
            </a:r>
            <a:endParaRPr lang="ko-KR" altLang="en-US" sz="1000" b="1" dirty="0">
              <a:cs typeface="Verdana" pitchFamily="34" charset="0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169330" y="5949280"/>
            <a:ext cx="324036" cy="32403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74" name="타원 73"/>
          <p:cNvSpPr/>
          <p:nvPr/>
        </p:nvSpPr>
        <p:spPr>
          <a:xfrm>
            <a:off x="5796136" y="5949280"/>
            <a:ext cx="324036" cy="32403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grpSp>
        <p:nvGrpSpPr>
          <p:cNvPr id="75" name="그룹 74"/>
          <p:cNvGrpSpPr/>
          <p:nvPr/>
        </p:nvGrpSpPr>
        <p:grpSpPr>
          <a:xfrm>
            <a:off x="4908874" y="1983501"/>
            <a:ext cx="593663" cy="713368"/>
            <a:chOff x="1659822" y="4005064"/>
            <a:chExt cx="972108" cy="1005106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1659822" y="4005064"/>
              <a:ext cx="972108" cy="10051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1759405" y="4144402"/>
              <a:ext cx="216024" cy="5760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2316324" y="4146074"/>
              <a:ext cx="216024" cy="57606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꺾인 연결선 78"/>
            <p:cNvCxnSpPr>
              <a:stCxn id="77" idx="3"/>
              <a:endCxn id="78" idx="1"/>
            </p:cNvCxnSpPr>
            <p:nvPr/>
          </p:nvCxnSpPr>
          <p:spPr>
            <a:xfrm>
              <a:off x="1975429" y="4432434"/>
              <a:ext cx="340895" cy="1672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/>
          <p:cNvGrpSpPr/>
          <p:nvPr/>
        </p:nvGrpSpPr>
        <p:grpSpPr>
          <a:xfrm>
            <a:off x="6762648" y="2458824"/>
            <a:ext cx="593663" cy="713368"/>
            <a:chOff x="1659822" y="4005064"/>
            <a:chExt cx="972108" cy="1005106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1659822" y="4005064"/>
              <a:ext cx="972108" cy="10051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1759405" y="4144402"/>
              <a:ext cx="216024" cy="5760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2316324" y="4146074"/>
              <a:ext cx="216024" cy="57606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4" name="꺾인 연결선 83"/>
            <p:cNvCxnSpPr>
              <a:stCxn id="82" idx="3"/>
              <a:endCxn id="83" idx="1"/>
            </p:cNvCxnSpPr>
            <p:nvPr/>
          </p:nvCxnSpPr>
          <p:spPr>
            <a:xfrm>
              <a:off x="1975429" y="4432434"/>
              <a:ext cx="340895" cy="1672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1257100" y="5378645"/>
            <a:ext cx="555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RFID</a:t>
            </a:r>
            <a:endParaRPr lang="ko-KR" altLang="en-US" sz="1000" b="1" dirty="0"/>
          </a:p>
        </p:txBody>
      </p:sp>
      <p:cxnSp>
        <p:nvCxnSpPr>
          <p:cNvPr id="86" name="직선 화살표 연결선 85"/>
          <p:cNvCxnSpPr>
            <a:endCxn id="69" idx="1"/>
          </p:cNvCxnSpPr>
          <p:nvPr/>
        </p:nvCxnSpPr>
        <p:spPr>
          <a:xfrm>
            <a:off x="1691680" y="5541492"/>
            <a:ext cx="220125" cy="165273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834814" y="5370242"/>
            <a:ext cx="555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Disp.</a:t>
            </a:r>
          </a:p>
          <a:p>
            <a:r>
              <a:rPr lang="en-US" altLang="ko-KR" sz="1000" b="1" dirty="0"/>
              <a:t>Label </a:t>
            </a:r>
            <a:endParaRPr lang="ko-KR" altLang="en-US" sz="1000" b="1" dirty="0"/>
          </a:p>
        </p:txBody>
      </p:sp>
      <p:cxnSp>
        <p:nvCxnSpPr>
          <p:cNvPr id="88" name="직선 화살표 연결선 87"/>
          <p:cNvCxnSpPr>
            <a:stCxn id="87" idx="1"/>
            <a:endCxn id="70" idx="3"/>
          </p:cNvCxnSpPr>
          <p:nvPr/>
        </p:nvCxnSpPr>
        <p:spPr>
          <a:xfrm flipH="1">
            <a:off x="2684748" y="5570297"/>
            <a:ext cx="150066" cy="13814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아래로 구부러진 화살표 88"/>
          <p:cNvSpPr/>
          <p:nvPr/>
        </p:nvSpPr>
        <p:spPr>
          <a:xfrm>
            <a:off x="2987824" y="1877824"/>
            <a:ext cx="1620180" cy="409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아래로 구부러진 화살표 89"/>
          <p:cNvSpPr/>
          <p:nvPr/>
        </p:nvSpPr>
        <p:spPr>
          <a:xfrm>
            <a:off x="5609354" y="1903654"/>
            <a:ext cx="1280071" cy="409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237606" y="4904602"/>
            <a:ext cx="2304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ea typeface="Verdana" pitchFamily="34" charset="0"/>
                <a:cs typeface="Verdana" pitchFamily="34" charset="0"/>
              </a:rPr>
              <a:t>Interrupt </a:t>
            </a:r>
            <a:r>
              <a:rPr lang="ko-KR" altLang="en-US" sz="1000" b="1" dirty="0">
                <a:cs typeface="Verdana" pitchFamily="34" charset="0"/>
              </a:rPr>
              <a:t> </a:t>
            </a:r>
            <a:r>
              <a:rPr lang="en-US" altLang="ko-KR" sz="1000" b="1" dirty="0">
                <a:ea typeface="Verdana" pitchFamily="34" charset="0"/>
                <a:cs typeface="Verdana" pitchFamily="34" charset="0"/>
              </a:rPr>
              <a:t>: Activation</a:t>
            </a:r>
            <a:endParaRPr lang="ko-KR" altLang="en-US" sz="1000" b="1" dirty="0">
              <a:cs typeface="Verdana" pitchFamily="34" charset="0"/>
            </a:endParaRPr>
          </a:p>
        </p:txBody>
      </p:sp>
      <p:sp>
        <p:nvSpPr>
          <p:cNvPr id="92" name="번개 91"/>
          <p:cNvSpPr/>
          <p:nvPr/>
        </p:nvSpPr>
        <p:spPr>
          <a:xfrm rot="3182109">
            <a:off x="2154261" y="5184118"/>
            <a:ext cx="288032" cy="410235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5214848" y="1255680"/>
            <a:ext cx="3029560" cy="472118"/>
            <a:chOff x="5214848" y="692696"/>
            <a:chExt cx="3029560" cy="216024"/>
          </a:xfrm>
        </p:grpSpPr>
        <p:cxnSp>
          <p:nvCxnSpPr>
            <p:cNvPr id="94" name="직선 연결선 93"/>
            <p:cNvCxnSpPr/>
            <p:nvPr/>
          </p:nvCxnSpPr>
          <p:spPr>
            <a:xfrm>
              <a:off x="5220072" y="692696"/>
              <a:ext cx="3024334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5214848" y="692696"/>
              <a:ext cx="0" cy="21602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8244408" y="692696"/>
              <a:ext cx="0" cy="21602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/>
          <p:cNvGrpSpPr/>
          <p:nvPr/>
        </p:nvGrpSpPr>
        <p:grpSpPr>
          <a:xfrm>
            <a:off x="1680383" y="1255680"/>
            <a:ext cx="1667482" cy="467064"/>
            <a:chOff x="5214848" y="692696"/>
            <a:chExt cx="3029560" cy="216024"/>
          </a:xfrm>
        </p:grpSpPr>
        <p:cxnSp>
          <p:nvCxnSpPr>
            <p:cNvPr id="98" name="직선 연결선 97"/>
            <p:cNvCxnSpPr/>
            <p:nvPr/>
          </p:nvCxnSpPr>
          <p:spPr>
            <a:xfrm>
              <a:off x="5220072" y="692696"/>
              <a:ext cx="3024334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5214848" y="692696"/>
              <a:ext cx="0" cy="21602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8244408" y="692696"/>
              <a:ext cx="0" cy="21602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직선 연결선 100"/>
          <p:cNvCxnSpPr/>
          <p:nvPr/>
        </p:nvCxnSpPr>
        <p:spPr>
          <a:xfrm>
            <a:off x="395536" y="4725144"/>
            <a:ext cx="8280920" cy="0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3851920" y="5895559"/>
            <a:ext cx="4499086" cy="5400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Picture 2" descr="rfid barcode scanner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" b="94556" l="1078" r="100000">
                        <a14:foregroundMark x1="24892" y1="18444" x2="80927" y2="12000"/>
                        <a14:foregroundMark x1="26078" y1="42222" x2="68319" y2="52333"/>
                        <a14:foregroundMark x1="96444" y1="40667" x2="80603" y2="61222"/>
                        <a14:foregroundMark x1="77478" y1="44556" x2="97845" y2="59778"/>
                        <a14:foregroundMark x1="80819" y1="55111" x2="66379" y2="86111"/>
                        <a14:foregroundMark x1="22414" y1="47667" x2="32543" y2="77111"/>
                        <a14:foregroundMark x1="16056" y1="58556" x2="39116" y2="7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97" y="3225533"/>
            <a:ext cx="910378" cy="88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rfid barcode scanner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" b="94556" l="1078" r="100000">
                        <a14:foregroundMark x1="24892" y1="18444" x2="80927" y2="12000"/>
                        <a14:foregroundMark x1="26078" y1="42222" x2="68319" y2="52333"/>
                        <a14:foregroundMark x1="96444" y1="40667" x2="80603" y2="61222"/>
                        <a14:foregroundMark x1="77478" y1="44556" x2="97845" y2="59778"/>
                        <a14:foregroundMark x1="80819" y1="55111" x2="66379" y2="86111"/>
                        <a14:foregroundMark x1="22414" y1="47667" x2="32543" y2="77111"/>
                        <a14:foregroundMark x1="16056" y1="58556" x2="39116" y2="7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436" y="3565748"/>
            <a:ext cx="910378" cy="88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203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istrator\AppData\Local\Microsoft\Windows\Temporary Internet Files\Content.IE5\OJ0K2D2I\Solu-M CI (AI).-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67" y="6093296"/>
            <a:ext cx="1561788" cy="3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91880" y="2996952"/>
            <a:ext cx="2271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THANK YOU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ea typeface="Samsung Sharp Sans 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961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2016\ESL\Project\의류\아디다스 관련 이미지 입니다\1.6_adidas_Shor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08" b="83302"/>
          <a:stretch/>
        </p:blipFill>
        <p:spPr bwMode="auto">
          <a:xfrm>
            <a:off x="0" y="538684"/>
            <a:ext cx="9144000" cy="5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SOLUM RFID ITEM LABELS 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905" y="797803"/>
            <a:ext cx="640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3-IN-1 ITEM LABEL FUNCTIONS (GRAPHIC)</a:t>
            </a:r>
          </a:p>
        </p:txBody>
      </p:sp>
      <p:pic>
        <p:nvPicPr>
          <p:cNvPr id="19" name="Picture 2" descr="C:\Users\Administrator\AppData\Local\Microsoft\Windows\Temporary Internet Files\Content.IE5\19CFOMTJ\1208_W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7" t="23021" r="7605" b="18551"/>
          <a:stretch/>
        </p:blipFill>
        <p:spPr bwMode="auto">
          <a:xfrm>
            <a:off x="3601289" y="1988840"/>
            <a:ext cx="2338863" cy="356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 flipH="1">
            <a:off x="2719470" y="4293096"/>
            <a:ext cx="1564498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3251959" y="3430741"/>
            <a:ext cx="815985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804870" y="3339134"/>
            <a:ext cx="1348474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6065118" y="3097535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Inventory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Embedded RFID available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Zig-bee communication</a:t>
            </a: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4732015" y="2791961"/>
            <a:ext cx="1348474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8"/>
          <p:cNvSpPr txBox="1"/>
          <p:nvPr/>
        </p:nvSpPr>
        <p:spPr>
          <a:xfrm>
            <a:off x="5695553" y="2472804"/>
            <a:ext cx="332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Embedded EAS security system</a:t>
            </a:r>
          </a:p>
        </p:txBody>
      </p:sp>
      <p:sp>
        <p:nvSpPr>
          <p:cNvPr id="24" name="TextBox 8"/>
          <p:cNvSpPr txBox="1"/>
          <p:nvPr/>
        </p:nvSpPr>
        <p:spPr>
          <a:xfrm>
            <a:off x="621085" y="3952106"/>
            <a:ext cx="223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Display &amp; Dynamic Pricing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1.2” Graphical E-display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BW/BWR available</a:t>
            </a:r>
          </a:p>
          <a:p>
            <a:pPr algn="ctr"/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824768" y="3114134"/>
            <a:ext cx="270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Customizable design &amp; color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5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2016\ESL\Project\의류\아디다스 관련 이미지 입니다\1.6_adidas_Shor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08" b="83302"/>
          <a:stretch/>
        </p:blipFill>
        <p:spPr bwMode="auto">
          <a:xfrm>
            <a:off x="0" y="538684"/>
            <a:ext cx="9144000" cy="5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SOLUM RFID ITEM LABELS 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 descr="C:\Users\Administrator\AppData\Local\Microsoft\Windows\Temporary Internet Files\Content.IE5\19CFOMTJ\1208_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90167"/>
            <a:ext cx="8624430" cy="534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81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2016\ESL\Project\의류\아디다스 관련 이미지 입니다\1.6_adidas_Shor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08" b="83302"/>
          <a:stretch/>
        </p:blipFill>
        <p:spPr bwMode="auto">
          <a:xfrm>
            <a:off x="0" y="538684"/>
            <a:ext cx="9144000" cy="5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SOLUM RFID ITEM LABELS 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Picture 2" descr="C:\Users\Administrator\AppData\Local\Microsoft\Windows\Temporary Internet Files\Content.IE5\NZ7PZP51\1208_N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6" t="23432" r="9980" b="25087"/>
          <a:stretch/>
        </p:blipFill>
        <p:spPr bwMode="auto">
          <a:xfrm>
            <a:off x="3920966" y="2005488"/>
            <a:ext cx="1749743" cy="30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 flipH="1">
            <a:off x="2719470" y="4293096"/>
            <a:ext cx="1564498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3251959" y="3430741"/>
            <a:ext cx="815985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804870" y="3339134"/>
            <a:ext cx="1348474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4732015" y="2791961"/>
            <a:ext cx="1348474" cy="0"/>
          </a:xfrm>
          <a:prstGeom prst="line">
            <a:avLst/>
          </a:prstGeom>
          <a:ln>
            <a:solidFill>
              <a:srgbClr val="000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"/>
          <p:cNvSpPr txBox="1"/>
          <p:nvPr/>
        </p:nvSpPr>
        <p:spPr>
          <a:xfrm>
            <a:off x="6065118" y="3097535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Inventory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Embedded RFID available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Zig-bee communication</a:t>
            </a:r>
          </a:p>
        </p:txBody>
      </p:sp>
      <p:sp>
        <p:nvSpPr>
          <p:cNvPr id="30" name="TextBox 8"/>
          <p:cNvSpPr txBox="1"/>
          <p:nvPr/>
        </p:nvSpPr>
        <p:spPr>
          <a:xfrm>
            <a:off x="5695553" y="2472804"/>
            <a:ext cx="332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Embedded EAS security system</a:t>
            </a:r>
          </a:p>
        </p:txBody>
      </p:sp>
      <p:sp>
        <p:nvSpPr>
          <p:cNvPr id="31" name="TextBox 8"/>
          <p:cNvSpPr txBox="1"/>
          <p:nvPr/>
        </p:nvSpPr>
        <p:spPr>
          <a:xfrm>
            <a:off x="640135" y="3952106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Display &amp; Dynamic Pricing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1.2” Segment E-display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Cost effective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24768" y="3114134"/>
            <a:ext cx="270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Customizable design &amp; color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905" y="797803"/>
            <a:ext cx="640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3-IN-1 ITEM LABEL FUNCTIONS (SEGMENT)</a:t>
            </a:r>
          </a:p>
        </p:txBody>
      </p:sp>
    </p:spTree>
    <p:extLst>
      <p:ext uri="{BB962C8B-B14F-4D97-AF65-F5344CB8AC3E}">
        <p14:creationId xmlns:p14="http://schemas.microsoft.com/office/powerpoint/2010/main" val="393083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2016\ESL\Project\의류\아디다스 관련 이미지 입니다\1.6_adidas_Shor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08" b="83302"/>
          <a:stretch/>
        </p:blipFill>
        <p:spPr bwMode="auto">
          <a:xfrm>
            <a:off x="0" y="538684"/>
            <a:ext cx="9144000" cy="5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SOLUM RFID ITEM LABELS 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Picture 2" descr="C:\Users\Administrator\AppData\Local\Microsoft\Windows\Temporary Internet Files\Content.IE5\NZ7PZP51\1208_N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5" y="890167"/>
            <a:ext cx="8624430" cy="534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1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2335" y="1216936"/>
            <a:ext cx="100811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SoluM</a:t>
            </a: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 provides labels to Macy’s without attaching to garments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and the attachment to garments(tagging) is done by store associates in store.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After sales, the labels are detached from garments (de-tagging) and collected in a box.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When new products arrive, the labels are re-attached(re-tagging) to them.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 panose="020B0604020202020204" pitchFamily="34" charset="0"/>
              <a:ea typeface="Samsung Sharp Sans Regular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u="sng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Advantages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Less delivery cost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Store level operation available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latin typeface="Arial" panose="020B0604020202020204" pitchFamily="34" charset="0"/>
              <a:ea typeface="Samsung Sharp Sans Regular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u="sng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Disadvantages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More manual tagging needed in store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 panose="020B0604020202020204" pitchFamily="34" charset="0"/>
              <a:ea typeface="Samsung Sharp Sans Regular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 panose="020B0604020202020204" pitchFamily="34" charset="0"/>
              <a:ea typeface="Samsung Sharp Sans Regular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 panose="020B0604020202020204" pitchFamily="34" charset="0"/>
              <a:ea typeface="Samsung Sharp Sans Regular" pitchFamily="2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BUSINESS MODEL1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905" y="797803"/>
            <a:ext cx="4923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STORE-TAGGING </a:t>
            </a:r>
            <a:endParaRPr lang="ko-KR" altLang="en-US" sz="2000" u="sn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55072" y="3233497"/>
            <a:ext cx="3103587" cy="22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398970" y="2636912"/>
            <a:ext cx="2486570" cy="374441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27" name="Picture 2" descr="https://cdn2.iconfinder.com/data/icons/windows-8-metro-style/256/shop.png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569" y="3233497"/>
            <a:ext cx="639372" cy="6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www.specommerce.com.s3.amazonaws.com/images/icons/icon-warehousing-solutions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036" y="3943584"/>
            <a:ext cx="700706" cy="7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아래로 구부러진 화살표 31"/>
          <p:cNvSpPr/>
          <p:nvPr/>
        </p:nvSpPr>
        <p:spPr>
          <a:xfrm rot="20852007">
            <a:off x="5990284" y="3527416"/>
            <a:ext cx="1263154" cy="401989"/>
          </a:xfrm>
          <a:prstGeom prst="curved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22041" y="4120810"/>
            <a:ext cx="2735227" cy="22605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35" name="Picture 6" descr="http://dynafact.afrodynamite.co.uk/wp-content/uploads/2013/11/icon.png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639" y="4977607"/>
            <a:ext cx="714129" cy="71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Administrator\Desktop\SoluM CI\Solum Logo_V2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1376" y="4719707"/>
            <a:ext cx="893844" cy="1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3"/>
          <p:cNvSpPr txBox="1"/>
          <p:nvPr/>
        </p:nvSpPr>
        <p:spPr>
          <a:xfrm>
            <a:off x="1763688" y="4149080"/>
            <a:ext cx="2462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Manufacturing </a:t>
            </a:r>
          </a:p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4570959" y="3229165"/>
            <a:ext cx="187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Distribution Center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7050665" y="2780928"/>
            <a:ext cx="1246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6340396" y="4726885"/>
            <a:ext cx="276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Tagging / de-tagging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Re-tagging  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아래로 구부러진 화살표 45"/>
          <p:cNvSpPr/>
          <p:nvPr/>
        </p:nvSpPr>
        <p:spPr>
          <a:xfrm rot="19691499">
            <a:off x="3539379" y="4068755"/>
            <a:ext cx="1326961" cy="401989"/>
          </a:xfrm>
          <a:prstGeom prst="curved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99" b="100000" l="0" r="100000">
                        <a14:foregroundMark x1="64286" y1="21264" x2="64286" y2="21264"/>
                        <a14:foregroundMark x1="67033" y1="72414" x2="67033" y2="72414"/>
                        <a14:foregroundMark x1="21429" y1="51724" x2="20330" y2="62644"/>
                        <a14:foregroundMark x1="59341" y1="13793" x2="59341" y2="13793"/>
                        <a14:foregroundMark x1="82967" y1="52299" x2="82967" y2="64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14" y="5500924"/>
            <a:ext cx="660870" cy="63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8" descr="http://careers.lowes.com/media/1862/ico-troll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59" y="4121122"/>
            <a:ext cx="520771" cy="5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http://careers.lowes.com/media/1862/ico-troll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85" y="3821938"/>
            <a:ext cx="520771" cy="5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"/>
          <p:cNvSpPr txBox="1"/>
          <p:nvPr/>
        </p:nvSpPr>
        <p:spPr>
          <a:xfrm>
            <a:off x="1971086" y="6058403"/>
            <a:ext cx="1936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Label Production</a:t>
            </a:r>
          </a:p>
        </p:txBody>
      </p:sp>
      <p:sp>
        <p:nvSpPr>
          <p:cNvPr id="94" name="TextBox 8"/>
          <p:cNvSpPr txBox="1"/>
          <p:nvPr/>
        </p:nvSpPr>
        <p:spPr>
          <a:xfrm>
            <a:off x="4559915" y="4572282"/>
            <a:ext cx="1936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470051" y="5566098"/>
            <a:ext cx="915169" cy="501473"/>
            <a:chOff x="35496" y="5101949"/>
            <a:chExt cx="915169" cy="501473"/>
          </a:xfrm>
        </p:grpSpPr>
        <p:sp>
          <p:nvSpPr>
            <p:cNvPr id="15" name="직사각형 14"/>
            <p:cNvSpPr/>
            <p:nvPr/>
          </p:nvSpPr>
          <p:spPr>
            <a:xfrm>
              <a:off x="35496" y="5101949"/>
              <a:ext cx="915169" cy="5014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97378" y="5190607"/>
              <a:ext cx="160527" cy="302859"/>
              <a:chOff x="7358304" y="4131221"/>
              <a:chExt cx="176580" cy="333145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249778" y="5190607"/>
              <a:ext cx="160527" cy="302859"/>
              <a:chOff x="7358304" y="4131221"/>
              <a:chExt cx="176580" cy="333145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02178" y="5190607"/>
              <a:ext cx="160527" cy="302859"/>
              <a:chOff x="7358304" y="4131221"/>
              <a:chExt cx="176580" cy="333145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554578" y="5190607"/>
              <a:ext cx="160527" cy="302859"/>
              <a:chOff x="7358304" y="4131221"/>
              <a:chExt cx="176580" cy="333145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706978" y="5190607"/>
              <a:ext cx="160527" cy="302859"/>
              <a:chOff x="7358304" y="4131221"/>
              <a:chExt cx="176580" cy="333145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7619532" y="5670833"/>
            <a:ext cx="160527" cy="302859"/>
            <a:chOff x="7358304" y="4131221"/>
            <a:chExt cx="176580" cy="333145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7358304" y="4131221"/>
              <a:ext cx="176580" cy="333145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7392940" y="4347726"/>
              <a:ext cx="109642" cy="8343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278945" y="3975705"/>
            <a:ext cx="703309" cy="727540"/>
            <a:chOff x="8100392" y="3707536"/>
            <a:chExt cx="703309" cy="727540"/>
          </a:xfrm>
        </p:grpSpPr>
        <p:pic>
          <p:nvPicPr>
            <p:cNvPr id="96" name="Picture 14" descr="http://gettweedapp.com/tweedpresskit/icons/tweedicon512.png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392" y="3707536"/>
              <a:ext cx="703309" cy="70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그룹 62"/>
            <p:cNvGrpSpPr/>
            <p:nvPr/>
          </p:nvGrpSpPr>
          <p:grpSpPr>
            <a:xfrm>
              <a:off x="8507871" y="4059190"/>
              <a:ext cx="160527" cy="302859"/>
              <a:chOff x="7358304" y="4131221"/>
              <a:chExt cx="176580" cy="333145"/>
            </a:xfrm>
          </p:grpSpPr>
          <p:sp>
            <p:nvSpPr>
              <p:cNvPr id="64" name="모서리가 둥근 직사각형 63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직사각형 68"/>
            <p:cNvSpPr/>
            <p:nvPr/>
          </p:nvSpPr>
          <p:spPr>
            <a:xfrm>
              <a:off x="8476447" y="3986162"/>
              <a:ext cx="225496" cy="4489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817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BUSINESS MODEL2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905" y="797803"/>
            <a:ext cx="4923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SOURCE-TAGGING </a:t>
            </a:r>
            <a:endParaRPr lang="ko-KR" altLang="en-US" sz="2000" u="sn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750283" y="2620069"/>
            <a:ext cx="5318214" cy="36324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397403" y="2493580"/>
            <a:ext cx="2260518" cy="186819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45" name="Picture 2" descr="https://cdn2.iconfinder.com/data/icons/windows-8-metro-style/256/shop.png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549" y="3094545"/>
            <a:ext cx="639372" cy="6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specommerce.com.s3.amazonaws.com/images/icons/icon-warehousing-solutions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83" y="3279616"/>
            <a:ext cx="847855" cy="84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http://careers.lowes.com/media/1862/ico-trol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187" y="3515084"/>
            <a:ext cx="520771" cy="5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아래로 구부러진 화살표 49"/>
          <p:cNvSpPr/>
          <p:nvPr/>
        </p:nvSpPr>
        <p:spPr>
          <a:xfrm rot="19691499">
            <a:off x="3424786" y="3455327"/>
            <a:ext cx="1326961" cy="401989"/>
          </a:xfrm>
          <a:prstGeom prst="curved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아래로 구부러진 화살표 50"/>
          <p:cNvSpPr/>
          <p:nvPr/>
        </p:nvSpPr>
        <p:spPr>
          <a:xfrm rot="20852007">
            <a:off x="5875691" y="2913988"/>
            <a:ext cx="1263154" cy="401989"/>
          </a:xfrm>
          <a:prstGeom prst="curved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아래로 구부러진 화살표 51"/>
          <p:cNvSpPr/>
          <p:nvPr/>
        </p:nvSpPr>
        <p:spPr>
          <a:xfrm rot="8344682">
            <a:off x="6341827" y="5004530"/>
            <a:ext cx="1983217" cy="515530"/>
          </a:xfrm>
          <a:prstGeom prst="curvedDownArrow">
            <a:avLst>
              <a:gd name="adj1" fmla="val 25000"/>
              <a:gd name="adj2" fmla="val 50000"/>
              <a:gd name="adj3" fmla="val 2262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8"/>
          <p:cNvSpPr txBox="1"/>
          <p:nvPr/>
        </p:nvSpPr>
        <p:spPr>
          <a:xfrm>
            <a:off x="4512187" y="4070366"/>
            <a:ext cx="1936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sp>
        <p:nvSpPr>
          <p:cNvPr id="66" name="TextBox 8"/>
          <p:cNvSpPr txBox="1"/>
          <p:nvPr/>
        </p:nvSpPr>
        <p:spPr>
          <a:xfrm>
            <a:off x="6196380" y="3759674"/>
            <a:ext cx="276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De-tagging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99" b="100000" l="0" r="100000">
                        <a14:foregroundMark x1="64286" y1="21264" x2="64286" y2="21264"/>
                        <a14:foregroundMark x1="67033" y1="72414" x2="67033" y2="72414"/>
                        <a14:foregroundMark x1="21429" y1="51724" x2="20330" y2="62644"/>
                        <a14:foregroundMark x1="59341" y1="13793" x2="59341" y2="13793"/>
                        <a14:foregroundMark x1="82967" y1="52299" x2="82967" y2="64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85" y="4959540"/>
            <a:ext cx="600791" cy="574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아래로 구부러진 화살표 71"/>
          <p:cNvSpPr/>
          <p:nvPr/>
        </p:nvSpPr>
        <p:spPr>
          <a:xfrm rot="11487835">
            <a:off x="4101518" y="5618435"/>
            <a:ext cx="1616161" cy="523395"/>
          </a:xfrm>
          <a:prstGeom prst="curvedDownArrow">
            <a:avLst>
              <a:gd name="adj1" fmla="val 25000"/>
              <a:gd name="adj2" fmla="val 50000"/>
              <a:gd name="adj3" fmla="val 2262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Picture 14" descr="http://gettweedapp.com/tweedpresskit/icons/tweedicon512.png"/>
          <p:cNvPicPr>
            <a:picLocks noChangeAspect="1" noChangeArrowheads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06" y="4598583"/>
            <a:ext cx="703309" cy="70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" descr="http://careers.lowes.com/media/1862/ico-trol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171" y="3062226"/>
            <a:ext cx="520771" cy="5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http://careers.lowes.com/media/1862/ico-trol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0659" y="5029182"/>
            <a:ext cx="576064" cy="5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8"/>
          <p:cNvSpPr txBox="1"/>
          <p:nvPr/>
        </p:nvSpPr>
        <p:spPr>
          <a:xfrm>
            <a:off x="2851759" y="5310518"/>
            <a:ext cx="193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Re-tagging</a:t>
            </a:r>
          </a:p>
        </p:txBody>
      </p:sp>
      <p:sp>
        <p:nvSpPr>
          <p:cNvPr id="75" name="TextBox 13"/>
          <p:cNvSpPr txBox="1"/>
          <p:nvPr/>
        </p:nvSpPr>
        <p:spPr>
          <a:xfrm>
            <a:off x="4543518" y="2795786"/>
            <a:ext cx="187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Distribution Center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6" name="Picture 4" descr="http://www.specommerce.com.s3.amazonaws.com/images/icons/icon-warehousing-solutions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336" y="4936408"/>
            <a:ext cx="847855" cy="84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Administrator\Desktop\SoluM CI\Solum Logo_V2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0881" y="4412724"/>
            <a:ext cx="893844" cy="1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13"/>
          <p:cNvSpPr txBox="1"/>
          <p:nvPr/>
        </p:nvSpPr>
        <p:spPr>
          <a:xfrm>
            <a:off x="5138935" y="4572417"/>
            <a:ext cx="187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Circulation Center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Picture 8" descr="http://careers.lowes.com/media/1862/ico-trol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4155" y="4984638"/>
            <a:ext cx="576064" cy="5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99" b="100000" l="0" r="100000">
                        <a14:foregroundMark x1="64286" y1="21264" x2="64286" y2="21264"/>
                        <a14:foregroundMark x1="67033" y1="72414" x2="67033" y2="72414"/>
                        <a14:foregroundMark x1="21429" y1="51724" x2="20330" y2="62644"/>
                        <a14:foregroundMark x1="59341" y1="13793" x2="59341" y2="13793"/>
                        <a14:foregroundMark x1="82967" y1="52299" x2="82967" y2="64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152" y="5806944"/>
            <a:ext cx="600791" cy="574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8"/>
          <p:cNvSpPr txBox="1"/>
          <p:nvPr/>
        </p:nvSpPr>
        <p:spPr>
          <a:xfrm>
            <a:off x="4692838" y="5749270"/>
            <a:ext cx="276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Circulation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857383" y="4799346"/>
            <a:ext cx="225496" cy="4489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9867" y="4857777"/>
            <a:ext cx="160527" cy="302859"/>
            <a:chOff x="7358304" y="4131221"/>
            <a:chExt cx="176580" cy="333145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7358304" y="4131221"/>
              <a:ext cx="176580" cy="333145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7392940" y="4347726"/>
              <a:ext cx="109642" cy="8343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004048" y="5138914"/>
            <a:ext cx="915169" cy="501473"/>
            <a:chOff x="35496" y="5101949"/>
            <a:chExt cx="915169" cy="501473"/>
          </a:xfrm>
        </p:grpSpPr>
        <p:sp>
          <p:nvSpPr>
            <p:cNvPr id="111" name="직사각형 110"/>
            <p:cNvSpPr/>
            <p:nvPr/>
          </p:nvSpPr>
          <p:spPr>
            <a:xfrm>
              <a:off x="35496" y="5101949"/>
              <a:ext cx="915169" cy="5014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97378" y="5190607"/>
              <a:ext cx="160527" cy="302859"/>
              <a:chOff x="7358304" y="4131221"/>
              <a:chExt cx="176580" cy="333145"/>
            </a:xfrm>
          </p:grpSpPr>
          <p:sp>
            <p:nvSpPr>
              <p:cNvPr id="125" name="모서리가 둥근 직사각형 124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249778" y="5190607"/>
              <a:ext cx="160527" cy="302859"/>
              <a:chOff x="7358304" y="4131221"/>
              <a:chExt cx="176580" cy="333145"/>
            </a:xfrm>
          </p:grpSpPr>
          <p:sp>
            <p:nvSpPr>
              <p:cNvPr id="123" name="모서리가 둥근 직사각형 122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모서리가 둥근 직사각형 123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402178" y="5190607"/>
              <a:ext cx="160527" cy="302859"/>
              <a:chOff x="7358304" y="4131221"/>
              <a:chExt cx="176580" cy="333145"/>
            </a:xfrm>
          </p:grpSpPr>
          <p:sp>
            <p:nvSpPr>
              <p:cNvPr id="121" name="모서리가 둥근 직사각형 120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>
              <a:off x="554578" y="5190607"/>
              <a:ext cx="160527" cy="302859"/>
              <a:chOff x="7358304" y="4131221"/>
              <a:chExt cx="176580" cy="333145"/>
            </a:xfrm>
          </p:grpSpPr>
          <p:sp>
            <p:nvSpPr>
              <p:cNvPr id="119" name="모서리가 둥근 직사각형 118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>
              <a:off x="706978" y="5190607"/>
              <a:ext cx="160527" cy="302859"/>
              <a:chOff x="7358304" y="4131221"/>
              <a:chExt cx="176580" cy="333145"/>
            </a:xfrm>
          </p:grpSpPr>
          <p:sp>
            <p:nvSpPr>
              <p:cNvPr id="117" name="모서리가 둥근 직사각형 116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7" name="TextBox 13"/>
          <p:cNvSpPr txBox="1"/>
          <p:nvPr/>
        </p:nvSpPr>
        <p:spPr>
          <a:xfrm>
            <a:off x="6948264" y="2636912"/>
            <a:ext cx="1246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13"/>
          <p:cNvSpPr txBox="1"/>
          <p:nvPr/>
        </p:nvSpPr>
        <p:spPr>
          <a:xfrm>
            <a:off x="3198535" y="4096122"/>
            <a:ext cx="1246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Apparel</a:t>
            </a:r>
          </a:p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Factory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335" y="1216936"/>
            <a:ext cx="856014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SoluM</a:t>
            </a: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 provides labels to Apparel Factory where the attachment is done by factory workers.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The garments are provided with attached labels from factory to Macy's.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 After sales, the labels are detached from garments (de-tagging) and collected in a box.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The collected labels are sent to </a:t>
            </a:r>
            <a:r>
              <a:rPr lang="en-US" altLang="ko-KR" sz="1200" dirty="0" err="1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SoluM</a:t>
            </a: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 circulation center for cleaning and sent back to apparel factory for re-tagging.</a:t>
            </a:r>
          </a:p>
          <a:p>
            <a:pPr>
              <a:lnSpc>
                <a:spcPct val="150000"/>
              </a:lnSpc>
            </a:pPr>
            <a:endParaRPr lang="en-US" altLang="ko-KR" sz="1200" u="sng" dirty="0">
              <a:latin typeface="Arial" panose="020B0604020202020204" pitchFamily="34" charset="0"/>
              <a:ea typeface="Samsung Sharp Sans Regular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u="sng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Advantages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Less manual tagging needed in store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latin typeface="Arial" panose="020B0604020202020204" pitchFamily="34" charset="0"/>
              <a:ea typeface="Samsung Sharp Sans Regular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u="sng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Disadvantages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Multi-store operation is needed (volume)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 panose="020B0604020202020204" pitchFamily="34" charset="0"/>
              <a:ea typeface="Samsung Sharp Sans Regular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4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91571"/>
            <a:ext cx="9144000" cy="447113"/>
          </a:xfrm>
          <a:prstGeom prst="rect">
            <a:avLst/>
          </a:prstGeom>
          <a:gradFill>
            <a:gsLst>
              <a:gs pos="100000">
                <a:schemeClr val="bg1"/>
              </a:gs>
              <a:gs pos="34000">
                <a:srgbClr val="003399">
                  <a:lumMod val="83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Arial" panose="020B0604020202020204" pitchFamily="34" charset="0"/>
                <a:ea typeface="Samsung Sharp Sans Bold" pitchFamily="2" charset="0"/>
                <a:cs typeface="Arial" panose="020B0604020202020204" pitchFamily="34" charset="0"/>
              </a:rPr>
              <a:t>STORE PROCESS1</a:t>
            </a:r>
            <a:endParaRPr lang="ko-KR" altLang="en-US" sz="24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905" y="797803"/>
            <a:ext cx="597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amsung Sharp Sans Medium" pitchFamily="2" charset="0"/>
                <a:cs typeface="Arial" panose="020B0604020202020204" pitchFamily="34" charset="0"/>
              </a:rPr>
              <a:t>STORE OPERATION MAP (STORE-TAGGING)</a:t>
            </a:r>
            <a:endParaRPr lang="ko-KR" altLang="en-US" sz="2000" u="sn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318" name="타원 317"/>
          <p:cNvSpPr/>
          <p:nvPr/>
        </p:nvSpPr>
        <p:spPr>
          <a:xfrm>
            <a:off x="179512" y="5337261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1736" y="5294238"/>
            <a:ext cx="27190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Label attachment by store associates</a:t>
            </a:r>
          </a:p>
          <a:p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Label multi-assignment with RFID</a:t>
            </a:r>
          </a:p>
          <a:p>
            <a:r>
              <a:rPr lang="en-US" altLang="ko-KR" sz="1200" dirty="0"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Label multi-activation with RFID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9" name="타원 318"/>
          <p:cNvSpPr/>
          <p:nvPr/>
        </p:nvSpPr>
        <p:spPr>
          <a:xfrm>
            <a:off x="179512" y="5967864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직사각형 319"/>
          <p:cNvSpPr/>
          <p:nvPr/>
        </p:nvSpPr>
        <p:spPr>
          <a:xfrm>
            <a:off x="477069" y="5949280"/>
            <a:ext cx="19607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In-out counting with RFID 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타원 322"/>
          <p:cNvSpPr/>
          <p:nvPr/>
        </p:nvSpPr>
        <p:spPr>
          <a:xfrm>
            <a:off x="3275856" y="5317110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4" name="직사각형 323"/>
          <p:cNvSpPr/>
          <p:nvPr/>
        </p:nvSpPr>
        <p:spPr>
          <a:xfrm>
            <a:off x="3563924" y="5295444"/>
            <a:ext cx="2599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Detachment &amp; payment with RFID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Label de-activation with RFID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타원 325"/>
          <p:cNvSpPr/>
          <p:nvPr/>
        </p:nvSpPr>
        <p:spPr>
          <a:xfrm>
            <a:off x="3275856" y="6125483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" name="직사각형 326"/>
          <p:cNvSpPr/>
          <p:nvPr/>
        </p:nvSpPr>
        <p:spPr>
          <a:xfrm>
            <a:off x="3581400" y="6109647"/>
            <a:ext cx="2294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Collect &amp; recycle to stock room</a:t>
            </a:r>
          </a:p>
        </p:txBody>
      </p:sp>
      <p:sp>
        <p:nvSpPr>
          <p:cNvPr id="335" name="타원 334"/>
          <p:cNvSpPr/>
          <p:nvPr/>
        </p:nvSpPr>
        <p:spPr>
          <a:xfrm>
            <a:off x="6340396" y="5318639"/>
            <a:ext cx="221321" cy="22132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직사각형 335"/>
          <p:cNvSpPr/>
          <p:nvPr/>
        </p:nvSpPr>
        <p:spPr>
          <a:xfrm>
            <a:off x="6625047" y="5275634"/>
            <a:ext cx="2168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Automated price update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Real-time inventory tracking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Product location indicator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79728" y="5157192"/>
            <a:ext cx="83466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156459" y="1484784"/>
            <a:ext cx="6375981" cy="29147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23528" y="1795262"/>
            <a:ext cx="1627909" cy="9340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170487" y="1781057"/>
            <a:ext cx="3354015" cy="24471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287383" y="1781224"/>
            <a:ext cx="1702007" cy="24471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448410" y="3024831"/>
            <a:ext cx="909379" cy="13075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6" descr="RFID icon에 대한 이미지 검색결과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43" b="100000" l="2000" r="23786">
                        <a14:foregroundMark x1="12714" y1="44898" x2="13071" y2="61531"/>
                        <a14:foregroundMark x1="7643" y1="62449" x2="18500" y2="62449"/>
                        <a14:foregroundMark x1="6357" y1="62857" x2="6714" y2="86531"/>
                        <a14:foregroundMark x1="6643" y1="87245" x2="19000" y2="87449"/>
                        <a14:foregroundMark x1="19000" y1="61939" x2="19286" y2="85612"/>
                        <a14:foregroundMark x1="9357" y1="62449" x2="16286" y2="85000"/>
                        <a14:foregroundMark x1="15929" y1="62143" x2="10000" y2="84286"/>
                        <a14:foregroundMark x1="7929" y1="66531" x2="13214" y2="73367"/>
                        <a14:foregroundMark x1="15000" y1="65816" x2="16214" y2="81122"/>
                        <a14:foregroundMark x1="9214" y1="69286" x2="8786" y2="86020"/>
                        <a14:foregroundMark x1="10071" y1="67449" x2="12714" y2="79286"/>
                        <a14:foregroundMark x1="12929" y1="63265" x2="13857" y2="84898"/>
                        <a14:foregroundMark x1="10214" y1="85204" x2="17714" y2="64490"/>
                        <a14:foregroundMark x1="17714" y1="71939" x2="8571" y2="73367"/>
                        <a14:foregroundMark x1="7786" y1="70408" x2="17357" y2="69898"/>
                        <a14:foregroundMark x1="15643" y1="63265" x2="17214" y2="82449"/>
                        <a14:foregroundMark x1="17214" y1="84490" x2="9214" y2="83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0" t="43271" r="78335" b="9008"/>
          <a:stretch/>
        </p:blipFill>
        <p:spPr bwMode="auto">
          <a:xfrm>
            <a:off x="6681746" y="3325026"/>
            <a:ext cx="596131" cy="11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876539" y="2882234"/>
            <a:ext cx="465429" cy="690782"/>
            <a:chOff x="2931669" y="2178662"/>
            <a:chExt cx="1460718" cy="2167971"/>
          </a:xfrm>
        </p:grpSpPr>
        <p:pic>
          <p:nvPicPr>
            <p:cNvPr id="17410" name="Picture 2" descr="zigbee icon png에 대한 이미지 검색결과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244788" y="3420400"/>
              <a:ext cx="926232" cy="92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C:\Users\user\Desktop\제품이미지_low\Gatewa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669" y="2178662"/>
              <a:ext cx="1460718" cy="143026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4763114" y="2003605"/>
            <a:ext cx="465429" cy="693916"/>
            <a:chOff x="2931669" y="2680544"/>
            <a:chExt cx="1460718" cy="2177806"/>
          </a:xfrm>
        </p:grpSpPr>
        <p:pic>
          <p:nvPicPr>
            <p:cNvPr id="71" name="Picture 2" descr="zigbee icon png에 대한 이미지 검색결과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244787" y="3932117"/>
              <a:ext cx="926233" cy="92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C:\Users\user\Desktop\제품이미지_low\Gatewa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669" y="2680544"/>
              <a:ext cx="1460718" cy="14302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그룹 78"/>
          <p:cNvGrpSpPr/>
          <p:nvPr/>
        </p:nvGrpSpPr>
        <p:grpSpPr>
          <a:xfrm>
            <a:off x="6469743" y="2003605"/>
            <a:ext cx="465429" cy="693916"/>
            <a:chOff x="2931669" y="2680544"/>
            <a:chExt cx="1460718" cy="2177806"/>
          </a:xfrm>
        </p:grpSpPr>
        <p:pic>
          <p:nvPicPr>
            <p:cNvPr id="80" name="Picture 2" descr="zigbee icon png에 대한 이미지 검색결과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244787" y="3932117"/>
              <a:ext cx="926233" cy="92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C:\Users\user\Desktop\제품이미지_low\Gatewa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669" y="2680544"/>
              <a:ext cx="1460718" cy="14302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563030" y="1905080"/>
            <a:ext cx="1148905" cy="523165"/>
            <a:chOff x="-1119949" y="3436412"/>
            <a:chExt cx="1263795" cy="575481"/>
          </a:xfrm>
        </p:grpSpPr>
        <p:pic>
          <p:nvPicPr>
            <p:cNvPr id="17416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19949" y="3436412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7549" y="3436412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5149" y="3436412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62749" y="3436412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349" y="3436412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3525842" y="1811573"/>
            <a:ext cx="683980" cy="802779"/>
            <a:chOff x="4134105" y="1878393"/>
            <a:chExt cx="752378" cy="883057"/>
          </a:xfrm>
        </p:grpSpPr>
        <p:pic>
          <p:nvPicPr>
            <p:cNvPr id="63" name="Picture 6" descr="RFID icon에 대한 이미지 검색결과">
              <a:hlinkClick r:id="rId3"/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22" b="28061" l="39143" r="66929">
                          <a14:foregroundMark x1="43000" y1="20612" x2="42929" y2="24898"/>
                          <a14:foregroundMark x1="46071" y1="20612" x2="46286" y2="24694"/>
                          <a14:foregroundMark x1="50000" y1="20000" x2="50286" y2="20000"/>
                          <a14:foregroundMark x1="50071" y1="20510" x2="50143" y2="23878"/>
                          <a14:foregroundMark x1="52000" y1="20612" x2="52000" y2="23571"/>
                          <a14:foregroundMark x1="53857" y1="17449" x2="53857" y2="17449"/>
                          <a14:foregroundMark x1="55000" y1="15102" x2="55000" y2="15102"/>
                          <a14:foregroundMark x1="55500" y1="12959" x2="55500" y2="12959"/>
                          <a14:foregroundMark x1="58571" y1="16633" x2="58571" y2="16633"/>
                          <a14:foregroundMark x1="57357" y1="18469" x2="57357" y2="18469"/>
                          <a14:foregroundMark x1="55714" y1="19490" x2="55714" y2="19490"/>
                          <a14:foregroundMark x1="57143" y1="11224" x2="57143" y2="11224"/>
                          <a14:foregroundMark x1="58643" y1="13571" x2="58643" y2="13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98" t="8292" r="36984" b="72810"/>
            <a:stretch/>
          </p:blipFill>
          <p:spPr bwMode="auto">
            <a:xfrm>
              <a:off x="4211960" y="1878393"/>
              <a:ext cx="419774" cy="254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2" descr="rfid barcode scanner에 대한 이미지 검색결과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22" b="94556" l="1078" r="100000">
                          <a14:foregroundMark x1="24892" y1="18444" x2="80927" y2="12000"/>
                          <a14:foregroundMark x1="26078" y1="42222" x2="68319" y2="52333"/>
                          <a14:foregroundMark x1="96444" y1="40667" x2="80603" y2="61222"/>
                          <a14:foregroundMark x1="77478" y1="44556" x2="97845" y2="59778"/>
                          <a14:foregroundMark x1="80819" y1="55111" x2="66379" y2="86111"/>
                          <a14:foregroundMark x1="22414" y1="47667" x2="32543" y2="77111"/>
                          <a14:foregroundMark x1="16056" y1="58556" x2="39116" y2="72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105" y="2031304"/>
              <a:ext cx="752378" cy="7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1" name="직사각형 170"/>
          <p:cNvSpPr/>
          <p:nvPr/>
        </p:nvSpPr>
        <p:spPr>
          <a:xfrm>
            <a:off x="323528" y="3303996"/>
            <a:ext cx="1627909" cy="9340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623646" y="3630197"/>
            <a:ext cx="160527" cy="302859"/>
            <a:chOff x="7358304" y="4131221"/>
            <a:chExt cx="176580" cy="333145"/>
          </a:xfrm>
        </p:grpSpPr>
        <p:sp>
          <p:nvSpPr>
            <p:cNvPr id="180" name="모서리가 둥근 직사각형 179"/>
            <p:cNvSpPr/>
            <p:nvPr/>
          </p:nvSpPr>
          <p:spPr>
            <a:xfrm>
              <a:off x="7358304" y="4131221"/>
              <a:ext cx="176580" cy="333145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7392940" y="4347726"/>
              <a:ext cx="109642" cy="8343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900737" y="3630197"/>
            <a:ext cx="160527" cy="302859"/>
            <a:chOff x="7358304" y="4131221"/>
            <a:chExt cx="176580" cy="333145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7358304" y="4131221"/>
              <a:ext cx="176580" cy="333145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7392940" y="4347726"/>
              <a:ext cx="109642" cy="8343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1177828" y="3630197"/>
            <a:ext cx="160527" cy="302859"/>
            <a:chOff x="7358304" y="4131221"/>
            <a:chExt cx="176580" cy="333145"/>
          </a:xfrm>
        </p:grpSpPr>
        <p:sp>
          <p:nvSpPr>
            <p:cNvPr id="192" name="모서리가 둥근 직사각형 191"/>
            <p:cNvSpPr/>
            <p:nvPr/>
          </p:nvSpPr>
          <p:spPr>
            <a:xfrm>
              <a:off x="7358304" y="4131221"/>
              <a:ext cx="176580" cy="333145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모서리가 둥근 직사각형 192"/>
            <p:cNvSpPr/>
            <p:nvPr/>
          </p:nvSpPr>
          <p:spPr>
            <a:xfrm>
              <a:off x="7392940" y="4347726"/>
              <a:ext cx="109642" cy="8343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7" name="그룹 196"/>
          <p:cNvGrpSpPr/>
          <p:nvPr/>
        </p:nvGrpSpPr>
        <p:grpSpPr>
          <a:xfrm>
            <a:off x="1454919" y="3630197"/>
            <a:ext cx="160527" cy="302859"/>
            <a:chOff x="7358304" y="4131221"/>
            <a:chExt cx="176580" cy="333145"/>
          </a:xfrm>
        </p:grpSpPr>
        <p:sp>
          <p:nvSpPr>
            <p:cNvPr id="198" name="모서리가 둥근 직사각형 197"/>
            <p:cNvSpPr/>
            <p:nvPr/>
          </p:nvSpPr>
          <p:spPr>
            <a:xfrm>
              <a:off x="7358304" y="4131221"/>
              <a:ext cx="176580" cy="333145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모서리가 둥근 직사각형 198"/>
            <p:cNvSpPr/>
            <p:nvPr/>
          </p:nvSpPr>
          <p:spPr>
            <a:xfrm>
              <a:off x="7392940" y="4347726"/>
              <a:ext cx="109642" cy="8343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0" name="오른쪽 화살표 199"/>
          <p:cNvSpPr/>
          <p:nvPr/>
        </p:nvSpPr>
        <p:spPr>
          <a:xfrm>
            <a:off x="1829150" y="2095895"/>
            <a:ext cx="654618" cy="23938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/오른쪽 화살표 19"/>
          <p:cNvSpPr/>
          <p:nvPr/>
        </p:nvSpPr>
        <p:spPr>
          <a:xfrm>
            <a:off x="3641366" y="3521356"/>
            <a:ext cx="822878" cy="196385"/>
          </a:xfrm>
          <a:prstGeom prst="left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6" descr="RFID icon에 대한 이미지 검색결과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2143" b="100000" l="2000" r="23786">
                        <a14:foregroundMark x1="12714" y1="44898" x2="13071" y2="61531"/>
                        <a14:foregroundMark x1="7643" y1="62449" x2="18500" y2="62449"/>
                        <a14:foregroundMark x1="6357" y1="62857" x2="6714" y2="86531"/>
                        <a14:foregroundMark x1="6643" y1="87245" x2="19000" y2="87449"/>
                        <a14:foregroundMark x1="19000" y1="61939" x2="19286" y2="85612"/>
                        <a14:foregroundMark x1="9357" y1="62449" x2="16286" y2="85000"/>
                        <a14:foregroundMark x1="15929" y1="62143" x2="10000" y2="84286"/>
                        <a14:foregroundMark x1="7929" y1="66531" x2="13214" y2="73367"/>
                        <a14:foregroundMark x1="15000" y1="65816" x2="16214" y2="81122"/>
                        <a14:foregroundMark x1="9214" y1="69286" x2="8786" y2="86020"/>
                        <a14:foregroundMark x1="10071" y1="67449" x2="12714" y2="79286"/>
                        <a14:foregroundMark x1="12929" y1="63265" x2="13857" y2="84898"/>
                        <a14:foregroundMark x1="10214" y1="85204" x2="17714" y2="64490"/>
                        <a14:foregroundMark x1="17714" y1="71939" x2="8571" y2="73367"/>
                        <a14:foregroundMark x1="7786" y1="70408" x2="17357" y2="69898"/>
                        <a14:foregroundMark x1="15643" y1="63265" x2="17214" y2="82449"/>
                        <a14:foregroundMark x1="17214" y1="84490" x2="9214" y2="83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0" t="43271" r="78335" b="9008"/>
          <a:stretch/>
        </p:blipFill>
        <p:spPr bwMode="auto">
          <a:xfrm>
            <a:off x="3776322" y="2917451"/>
            <a:ext cx="596131" cy="11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2559050" y="2003605"/>
            <a:ext cx="594723" cy="569495"/>
            <a:chOff x="-221593" y="5208290"/>
            <a:chExt cx="654195" cy="626444"/>
          </a:xfrm>
        </p:grpSpPr>
        <p:pic>
          <p:nvPicPr>
            <p:cNvPr id="204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5" name="그룹 204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06" name="모서리가 둥근 직사각형 205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모서리가 둥근 직사각형 206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8" name="그룹 207"/>
          <p:cNvGrpSpPr/>
          <p:nvPr/>
        </p:nvGrpSpPr>
        <p:grpSpPr>
          <a:xfrm>
            <a:off x="2697595" y="2003605"/>
            <a:ext cx="594723" cy="569495"/>
            <a:chOff x="-221593" y="5208290"/>
            <a:chExt cx="654195" cy="626444"/>
          </a:xfrm>
        </p:grpSpPr>
        <p:pic>
          <p:nvPicPr>
            <p:cNvPr id="209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0" name="그룹 209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11" name="모서리가 둥근 직사각형 210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모서리가 둥근 직사각형 211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3" name="그룹 212"/>
          <p:cNvGrpSpPr/>
          <p:nvPr/>
        </p:nvGrpSpPr>
        <p:grpSpPr>
          <a:xfrm>
            <a:off x="2836141" y="2003605"/>
            <a:ext cx="594723" cy="569495"/>
            <a:chOff x="-221593" y="5208290"/>
            <a:chExt cx="654195" cy="626444"/>
          </a:xfrm>
        </p:grpSpPr>
        <p:pic>
          <p:nvPicPr>
            <p:cNvPr id="214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5" name="그룹 214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16" name="모서리가 둥근 직사각형 215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모서리가 둥근 직사각형 216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/>
          <p:cNvGrpSpPr/>
          <p:nvPr/>
        </p:nvGrpSpPr>
        <p:grpSpPr>
          <a:xfrm>
            <a:off x="2974686" y="2003605"/>
            <a:ext cx="594723" cy="569495"/>
            <a:chOff x="-221593" y="5208290"/>
            <a:chExt cx="654195" cy="626444"/>
          </a:xfrm>
        </p:grpSpPr>
        <p:pic>
          <p:nvPicPr>
            <p:cNvPr id="219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0" name="그룹 219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21" name="모서리가 둥근 직사각형 220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모서리가 둥근 직사각형 221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3" name="그룹 232"/>
          <p:cNvGrpSpPr/>
          <p:nvPr/>
        </p:nvGrpSpPr>
        <p:grpSpPr>
          <a:xfrm>
            <a:off x="3569409" y="3830034"/>
            <a:ext cx="594723" cy="569495"/>
            <a:chOff x="-221593" y="5208290"/>
            <a:chExt cx="654195" cy="626444"/>
          </a:xfrm>
        </p:grpSpPr>
        <p:pic>
          <p:nvPicPr>
            <p:cNvPr id="234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5" name="그룹 234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36" name="모서리가 둥근 직사각형 235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모서리가 둥근 직사각형 236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8" name="그룹 237"/>
          <p:cNvGrpSpPr/>
          <p:nvPr/>
        </p:nvGrpSpPr>
        <p:grpSpPr>
          <a:xfrm>
            <a:off x="3707954" y="3830034"/>
            <a:ext cx="594723" cy="569495"/>
            <a:chOff x="-221593" y="5208290"/>
            <a:chExt cx="654195" cy="626444"/>
          </a:xfrm>
        </p:grpSpPr>
        <p:pic>
          <p:nvPicPr>
            <p:cNvPr id="239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0" name="그룹 239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41" name="모서리가 둥근 직사각형 240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모서리가 둥근 직사각형 241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3" name="그룹 242"/>
          <p:cNvGrpSpPr/>
          <p:nvPr/>
        </p:nvGrpSpPr>
        <p:grpSpPr>
          <a:xfrm>
            <a:off x="3846500" y="3830034"/>
            <a:ext cx="594723" cy="569495"/>
            <a:chOff x="-221593" y="5208290"/>
            <a:chExt cx="654195" cy="626444"/>
          </a:xfrm>
        </p:grpSpPr>
        <p:pic>
          <p:nvPicPr>
            <p:cNvPr id="244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5" name="그룹 244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46" name="모서리가 둥근 직사각형 245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모서리가 둥근 직사각형 246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3985045" y="3830034"/>
            <a:ext cx="594723" cy="569495"/>
            <a:chOff x="-221593" y="5208290"/>
            <a:chExt cx="654195" cy="626444"/>
          </a:xfrm>
        </p:grpSpPr>
        <p:pic>
          <p:nvPicPr>
            <p:cNvPr id="249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593" y="5208290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0" name="그룹 249"/>
            <p:cNvGrpSpPr/>
            <p:nvPr/>
          </p:nvGrpSpPr>
          <p:grpSpPr>
            <a:xfrm>
              <a:off x="-135185" y="5501589"/>
              <a:ext cx="176580" cy="333145"/>
              <a:chOff x="7358304" y="4131221"/>
              <a:chExt cx="176580" cy="333145"/>
            </a:xfrm>
          </p:grpSpPr>
          <p:sp>
            <p:nvSpPr>
              <p:cNvPr id="251" name="모서리가 둥근 직사각형 250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모서리가 둥근 직사각형 251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78" name="그룹 277"/>
          <p:cNvGrpSpPr/>
          <p:nvPr/>
        </p:nvGrpSpPr>
        <p:grpSpPr>
          <a:xfrm>
            <a:off x="6387942" y="3212975"/>
            <a:ext cx="1157263" cy="1017483"/>
            <a:chOff x="38991" y="5034058"/>
            <a:chExt cx="1272989" cy="1119233"/>
          </a:xfrm>
        </p:grpSpPr>
        <p:pic>
          <p:nvPicPr>
            <p:cNvPr id="279" name="Picture 8" descr="cloth icon png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85" y="5034058"/>
              <a:ext cx="654195" cy="57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0" name="그룹 279"/>
            <p:cNvGrpSpPr/>
            <p:nvPr/>
          </p:nvGrpSpPr>
          <p:grpSpPr>
            <a:xfrm>
              <a:off x="38991" y="5820146"/>
              <a:ext cx="176580" cy="333145"/>
              <a:chOff x="7532480" y="4449778"/>
              <a:chExt cx="176580" cy="333145"/>
            </a:xfrm>
          </p:grpSpPr>
          <p:sp>
            <p:nvSpPr>
              <p:cNvPr id="281" name="모서리가 둥근 직사각형 280"/>
              <p:cNvSpPr/>
              <p:nvPr/>
            </p:nvSpPr>
            <p:spPr>
              <a:xfrm>
                <a:off x="7532480" y="4449778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모서리가 둥근 직사각형 281"/>
              <p:cNvSpPr/>
              <p:nvPr/>
            </p:nvSpPr>
            <p:spPr>
              <a:xfrm>
                <a:off x="7567116" y="4666282"/>
                <a:ext cx="109640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83" name="아래로 구부러진 화살표 282"/>
          <p:cNvSpPr/>
          <p:nvPr/>
        </p:nvSpPr>
        <p:spPr>
          <a:xfrm rot="11454205">
            <a:off x="2823207" y="4220208"/>
            <a:ext cx="2919255" cy="468664"/>
          </a:xfrm>
          <a:prstGeom prst="curvedDownArrow">
            <a:avLst>
              <a:gd name="adj1" fmla="val 25000"/>
              <a:gd name="adj2" fmla="val 50000"/>
              <a:gd name="adj3" fmla="val 22627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2" name="Picture 4" descr="bin icon에 대한 이미지 검색결과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065" y="4014437"/>
            <a:ext cx="776950" cy="7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5590407" y="4619452"/>
            <a:ext cx="714709" cy="302859"/>
            <a:chOff x="1650036" y="5173477"/>
            <a:chExt cx="786180" cy="333145"/>
          </a:xfrm>
        </p:grpSpPr>
        <p:grpSp>
          <p:nvGrpSpPr>
            <p:cNvPr id="284" name="그룹 283"/>
            <p:cNvGrpSpPr/>
            <p:nvPr/>
          </p:nvGrpSpPr>
          <p:grpSpPr>
            <a:xfrm>
              <a:off x="1650036" y="5173477"/>
              <a:ext cx="176580" cy="333145"/>
              <a:chOff x="7358304" y="4131221"/>
              <a:chExt cx="176580" cy="333145"/>
            </a:xfrm>
          </p:grpSpPr>
          <p:sp>
            <p:nvSpPr>
              <p:cNvPr id="285" name="모서리가 둥근 직사각형 284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모서리가 둥근 직사각형 285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7" name="그룹 286"/>
            <p:cNvGrpSpPr/>
            <p:nvPr/>
          </p:nvGrpSpPr>
          <p:grpSpPr>
            <a:xfrm>
              <a:off x="1802436" y="5173477"/>
              <a:ext cx="176580" cy="333145"/>
              <a:chOff x="7358304" y="4131221"/>
              <a:chExt cx="176580" cy="333145"/>
            </a:xfrm>
          </p:grpSpPr>
          <p:sp>
            <p:nvSpPr>
              <p:cNvPr id="288" name="모서리가 둥근 직사각형 287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모서리가 둥근 직사각형 288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0" name="그룹 289"/>
            <p:cNvGrpSpPr/>
            <p:nvPr/>
          </p:nvGrpSpPr>
          <p:grpSpPr>
            <a:xfrm>
              <a:off x="1954836" y="5173477"/>
              <a:ext cx="176580" cy="333145"/>
              <a:chOff x="7358304" y="4131221"/>
              <a:chExt cx="176580" cy="333145"/>
            </a:xfrm>
          </p:grpSpPr>
          <p:sp>
            <p:nvSpPr>
              <p:cNvPr id="291" name="모서리가 둥근 직사각형 290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모서리가 둥근 직사각형 291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3" name="그룹 292"/>
            <p:cNvGrpSpPr/>
            <p:nvPr/>
          </p:nvGrpSpPr>
          <p:grpSpPr>
            <a:xfrm>
              <a:off x="2107236" y="5173477"/>
              <a:ext cx="176580" cy="333145"/>
              <a:chOff x="7358304" y="4131221"/>
              <a:chExt cx="176580" cy="333145"/>
            </a:xfrm>
          </p:grpSpPr>
          <p:sp>
            <p:nvSpPr>
              <p:cNvPr id="294" name="모서리가 둥근 직사각형 293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모서리가 둥근 직사각형 294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6" name="그룹 295"/>
            <p:cNvGrpSpPr/>
            <p:nvPr/>
          </p:nvGrpSpPr>
          <p:grpSpPr>
            <a:xfrm>
              <a:off x="2259636" y="5173477"/>
              <a:ext cx="176580" cy="333145"/>
              <a:chOff x="7358304" y="4131221"/>
              <a:chExt cx="176580" cy="333145"/>
            </a:xfrm>
          </p:grpSpPr>
          <p:sp>
            <p:nvSpPr>
              <p:cNvPr id="297" name="모서리가 둥근 직사각형 296"/>
              <p:cNvSpPr/>
              <p:nvPr/>
            </p:nvSpPr>
            <p:spPr>
              <a:xfrm>
                <a:off x="7358304" y="4131221"/>
                <a:ext cx="176580" cy="333145"/>
              </a:xfrm>
              <a:prstGeom prst="roundRect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모서리가 둥근 직사각형 297"/>
              <p:cNvSpPr/>
              <p:nvPr/>
            </p:nvSpPr>
            <p:spPr>
              <a:xfrm>
                <a:off x="7392940" y="4347726"/>
                <a:ext cx="109642" cy="83433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5" name="아래로 구부러진 화살표 304"/>
          <p:cNvSpPr/>
          <p:nvPr/>
        </p:nvSpPr>
        <p:spPr>
          <a:xfrm rot="10800000" flipV="1">
            <a:off x="5870345" y="3824330"/>
            <a:ext cx="533130" cy="292171"/>
          </a:xfrm>
          <a:prstGeom prst="curvedDownArrow">
            <a:avLst>
              <a:gd name="adj1" fmla="val 25000"/>
              <a:gd name="adj2" fmla="val 50000"/>
              <a:gd name="adj3" fmla="val 22627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6" name="Picture 2" descr="C:\Users\Administrator\Desktop\SoluM CI\Solum Logo_V2.png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026" y="3365103"/>
            <a:ext cx="738714" cy="1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73102" y="1484784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Factory</a:t>
            </a:r>
            <a:endParaRPr lang="ko-KR" altLang="en-US" sz="1400" dirty="0"/>
          </a:p>
        </p:txBody>
      </p:sp>
      <p:sp>
        <p:nvSpPr>
          <p:cNvPr id="307" name="직사각형 306"/>
          <p:cNvSpPr/>
          <p:nvPr/>
        </p:nvSpPr>
        <p:spPr>
          <a:xfrm>
            <a:off x="2523253" y="1484784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Stock Room</a:t>
            </a:r>
            <a:endParaRPr lang="ko-KR" altLang="en-US" sz="1400" dirty="0"/>
          </a:p>
        </p:txBody>
      </p:sp>
      <p:sp>
        <p:nvSpPr>
          <p:cNvPr id="308" name="직사각형 307"/>
          <p:cNvSpPr/>
          <p:nvPr/>
        </p:nvSpPr>
        <p:spPr>
          <a:xfrm>
            <a:off x="5480449" y="1484784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Store</a:t>
            </a:r>
            <a:endParaRPr lang="ko-KR" altLang="en-US" sz="1400" dirty="0"/>
          </a:p>
        </p:txBody>
      </p:sp>
      <p:sp>
        <p:nvSpPr>
          <p:cNvPr id="309" name="타원 308"/>
          <p:cNvSpPr/>
          <p:nvPr/>
        </p:nvSpPr>
        <p:spPr>
          <a:xfrm>
            <a:off x="2563188" y="1893207"/>
            <a:ext cx="201201" cy="2012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310" name="타원 309"/>
          <p:cNvSpPr/>
          <p:nvPr/>
        </p:nvSpPr>
        <p:spPr>
          <a:xfrm>
            <a:off x="3496019" y="3789231"/>
            <a:ext cx="201201" cy="2012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312" name="타원 311"/>
          <p:cNvSpPr/>
          <p:nvPr/>
        </p:nvSpPr>
        <p:spPr>
          <a:xfrm>
            <a:off x="6702594" y="3569022"/>
            <a:ext cx="201201" cy="2012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313" name="타원 312"/>
          <p:cNvSpPr/>
          <p:nvPr/>
        </p:nvSpPr>
        <p:spPr>
          <a:xfrm>
            <a:off x="5620730" y="4040550"/>
            <a:ext cx="201201" cy="2012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314" name="타원 313"/>
          <p:cNvSpPr/>
          <p:nvPr/>
        </p:nvSpPr>
        <p:spPr>
          <a:xfrm>
            <a:off x="6408015" y="1967698"/>
            <a:ext cx="201201" cy="20120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315" name="타원 314"/>
          <p:cNvSpPr/>
          <p:nvPr/>
        </p:nvSpPr>
        <p:spPr>
          <a:xfrm>
            <a:off x="4709562" y="1967698"/>
            <a:ext cx="201201" cy="20120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317" name="타원 316"/>
          <p:cNvSpPr/>
          <p:nvPr/>
        </p:nvSpPr>
        <p:spPr>
          <a:xfrm>
            <a:off x="2797966" y="2852936"/>
            <a:ext cx="201201" cy="20120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325" name="아래로 구부러진 화살표 324"/>
          <p:cNvSpPr/>
          <p:nvPr/>
        </p:nvSpPr>
        <p:spPr>
          <a:xfrm rot="9641039" flipH="1" flipV="1">
            <a:off x="7282511" y="2996960"/>
            <a:ext cx="928616" cy="292171"/>
          </a:xfrm>
          <a:prstGeom prst="curvedDownArrow">
            <a:avLst>
              <a:gd name="adj1" fmla="val 25000"/>
              <a:gd name="adj2" fmla="val 50000"/>
              <a:gd name="adj3" fmla="val 22627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오른쪽 화살표 18"/>
          <p:cNvSpPr/>
          <p:nvPr/>
        </p:nvSpPr>
        <p:spPr>
          <a:xfrm rot="18289057">
            <a:off x="1413988" y="2960639"/>
            <a:ext cx="1359159" cy="23938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직사각형 336"/>
          <p:cNvSpPr/>
          <p:nvPr/>
        </p:nvSpPr>
        <p:spPr>
          <a:xfrm>
            <a:off x="6434780" y="3002963"/>
            <a:ext cx="801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msung Sharp Sans Regular" pitchFamily="2" charset="0"/>
                <a:cs typeface="Arial" panose="020B0604020202020204" pitchFamily="34" charset="0"/>
              </a:rPr>
              <a:t>Cashier</a:t>
            </a:r>
            <a:endParaRPr lang="ko-KR" altLang="en-US" sz="1400" dirty="0"/>
          </a:p>
        </p:txBody>
      </p:sp>
      <p:pic>
        <p:nvPicPr>
          <p:cNvPr id="17420" name="Picture 12" descr="security antenna png에 대한 이미지 검색결과">
            <a:hlinkClick r:id="rId21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222837"/>
            <a:ext cx="1472258" cy="150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5328273" y="2567027"/>
            <a:ext cx="1043927" cy="871346"/>
            <a:chOff x="5408232" y="2789000"/>
            <a:chExt cx="1043927" cy="871346"/>
          </a:xfrm>
        </p:grpSpPr>
        <p:grpSp>
          <p:nvGrpSpPr>
            <p:cNvPr id="258" name="그룹 257"/>
            <p:cNvGrpSpPr/>
            <p:nvPr/>
          </p:nvGrpSpPr>
          <p:grpSpPr>
            <a:xfrm>
              <a:off x="5572871" y="2917211"/>
              <a:ext cx="594723" cy="569496"/>
              <a:chOff x="-221595" y="5208290"/>
              <a:chExt cx="654195" cy="626445"/>
            </a:xfrm>
          </p:grpSpPr>
          <p:pic>
            <p:nvPicPr>
              <p:cNvPr id="259" name="Picture 8" descr="cloth icon png에 대한 이미지 검색결과">
                <a:hlinkClick r:id="rId9"/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21595" y="5208290"/>
                <a:ext cx="654195" cy="575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60" name="그룹 259"/>
              <p:cNvGrpSpPr/>
              <p:nvPr/>
            </p:nvGrpSpPr>
            <p:grpSpPr>
              <a:xfrm>
                <a:off x="-135184" y="5501590"/>
                <a:ext cx="176580" cy="333145"/>
                <a:chOff x="7358305" y="4131222"/>
                <a:chExt cx="176580" cy="333145"/>
              </a:xfrm>
            </p:grpSpPr>
            <p:sp>
              <p:nvSpPr>
                <p:cNvPr id="261" name="모서리가 둥근 직사각형 260"/>
                <p:cNvSpPr/>
                <p:nvPr/>
              </p:nvSpPr>
              <p:spPr>
                <a:xfrm>
                  <a:off x="7358305" y="4131222"/>
                  <a:ext cx="176580" cy="333145"/>
                </a:xfrm>
                <a:prstGeom prst="roundRect">
                  <a:avLst/>
                </a:prstGeom>
                <a:solidFill>
                  <a:schemeClr val="tx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모서리가 둥근 직사각형 261"/>
                <p:cNvSpPr/>
                <p:nvPr/>
              </p:nvSpPr>
              <p:spPr>
                <a:xfrm>
                  <a:off x="7392940" y="4347726"/>
                  <a:ext cx="109642" cy="83433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/>
            <p:cNvSpPr txBox="1"/>
            <p:nvPr/>
          </p:nvSpPr>
          <p:spPr>
            <a:xfrm>
              <a:off x="5408232" y="3444902"/>
              <a:ext cx="10439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</a:rPr>
                <a:t>$5.44 </a:t>
              </a:r>
              <a:r>
                <a:rPr lang="en-US" altLang="ko-KR" sz="800" b="1" dirty="0">
                  <a:solidFill>
                    <a:srgbClr val="FF0000"/>
                  </a:solidFill>
                  <a:latin typeface="바탕"/>
                  <a:ea typeface="바탕"/>
                </a:rPr>
                <a:t>→ &amp;3.44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pic>
          <p:nvPicPr>
            <p:cNvPr id="17422" name="Picture 14" descr="gps icon png에 대한 이미지 검색결과">
              <a:hlinkClick r:id="rId23"/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2140" y="278900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타원 30"/>
          <p:cNvSpPr/>
          <p:nvPr/>
        </p:nvSpPr>
        <p:spPr>
          <a:xfrm>
            <a:off x="5260276" y="2531860"/>
            <a:ext cx="1033647" cy="103364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/>
          <p:cNvSpPr/>
          <p:nvPr/>
        </p:nvSpPr>
        <p:spPr>
          <a:xfrm>
            <a:off x="8115215" y="3314207"/>
            <a:ext cx="201201" cy="20120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342" name="타원 341"/>
          <p:cNvSpPr/>
          <p:nvPr/>
        </p:nvSpPr>
        <p:spPr>
          <a:xfrm>
            <a:off x="3275856" y="5775665"/>
            <a:ext cx="221321" cy="2213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3" name="직사각형 342"/>
          <p:cNvSpPr/>
          <p:nvPr/>
        </p:nvSpPr>
        <p:spPr>
          <a:xfrm>
            <a:off x="3564373" y="5760640"/>
            <a:ext cx="15953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EAS security system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32312" y="2406080"/>
            <a:ext cx="5437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Zigbee</a:t>
            </a:r>
            <a:endParaRPr lang="ko-KR" altLang="en-US" sz="900" dirty="0"/>
          </a:p>
        </p:txBody>
      </p:sp>
      <p:sp>
        <p:nvSpPr>
          <p:cNvPr id="344" name="직사각형 343"/>
          <p:cNvSpPr/>
          <p:nvPr/>
        </p:nvSpPr>
        <p:spPr>
          <a:xfrm>
            <a:off x="5028422" y="2412937"/>
            <a:ext cx="5437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Zigbee</a:t>
            </a:r>
            <a:endParaRPr lang="ko-KR" altLang="en-US" sz="900" dirty="0"/>
          </a:p>
        </p:txBody>
      </p:sp>
      <p:sp>
        <p:nvSpPr>
          <p:cNvPr id="345" name="직사각형 344"/>
          <p:cNvSpPr/>
          <p:nvPr/>
        </p:nvSpPr>
        <p:spPr>
          <a:xfrm>
            <a:off x="3131840" y="3277033"/>
            <a:ext cx="5437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Zigbee</a:t>
            </a:r>
            <a:endParaRPr lang="ko-KR" altLang="en-US" sz="900" dirty="0"/>
          </a:p>
        </p:txBody>
      </p:sp>
      <p:pic>
        <p:nvPicPr>
          <p:cNvPr id="152" name="Picture 5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299" b="100000" l="0" r="100000">
                        <a14:foregroundMark x1="64286" y1="21264" x2="64286" y2="21264"/>
                        <a14:foregroundMark x1="67033" y1="72414" x2="67033" y2="72414"/>
                        <a14:foregroundMark x1="21429" y1="51724" x2="20330" y2="62644"/>
                        <a14:foregroundMark x1="59341" y1="13793" x2="59341" y2="13793"/>
                        <a14:foregroundMark x1="82967" y1="52299" x2="82967" y2="64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51" y="4483859"/>
            <a:ext cx="451384" cy="43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35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9827</TotalTime>
  <Words>1009</Words>
  <Application>Microsoft Office PowerPoint</Application>
  <PresentationFormat>Экран (4:3)</PresentationFormat>
  <Paragraphs>327</Paragraphs>
  <Slides>21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2" baseType="lpstr">
      <vt:lpstr>Arial Unicode MS</vt:lpstr>
      <vt:lpstr>바탕</vt:lpstr>
      <vt:lpstr>맑은 고딕</vt:lpstr>
      <vt:lpstr>Arial</vt:lpstr>
      <vt:lpstr>Arial Black</vt:lpstr>
      <vt:lpstr>Code 128</vt:lpstr>
      <vt:lpstr>Samsung Sharp Sans Bold</vt:lpstr>
      <vt:lpstr>Samsung Sharp Sans Medium</vt:lpstr>
      <vt:lpstr>Samsung Sharp Sans Regular</vt:lpstr>
      <vt:lpstr>Verdana</vt:lpstr>
      <vt:lpstr>Office 테마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AutoBVT</dc:creator>
  <cp:lastModifiedBy>МУРЗОВА МАРИЯ ВИКТОРОВНА</cp:lastModifiedBy>
  <cp:revision>126</cp:revision>
  <dcterms:created xsi:type="dcterms:W3CDTF">2017-01-11T09:25:53Z</dcterms:created>
  <dcterms:modified xsi:type="dcterms:W3CDTF">2018-06-13T07:09:24Z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-1793144778</vt:i4>
  </property>
  <property fmtid="{D5CDD505-2E9C-101B-9397-08002B2CF9AE}" pid="3" name="_NewReviewCycle">
    <vt:lpwstr/>
  </property>
  <property fmtid="{D5CDD505-2E9C-101B-9397-08002B2CF9AE}" pid="4" name="_EmailSubject">
    <vt:lpwstr>Сотрудничество</vt:lpwstr>
  </property>
  <property fmtid="{D5CDD505-2E9C-101B-9397-08002B2CF9AE}" pid="5" name="_AuthorEmail">
    <vt:lpwstr>alexey.radchenko@dieboldnixdorf.com</vt:lpwstr>
  </property>
  <property fmtid="{D5CDD505-2E9C-101B-9397-08002B2CF9AE}" pid="6" name="_AuthorEmailDisplayName">
    <vt:lpwstr>Radchenko, Alexey</vt:lpwstr>
  </property>
</Properties>
</file>